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sldIdLst>
    <p:sldId id="273" r:id="rId2"/>
    <p:sldId id="533" r:id="rId3"/>
    <p:sldId id="539" r:id="rId4"/>
    <p:sldId id="534" r:id="rId5"/>
    <p:sldId id="535" r:id="rId6"/>
    <p:sldId id="536" r:id="rId7"/>
    <p:sldId id="537" r:id="rId8"/>
    <p:sldId id="538" r:id="rId9"/>
    <p:sldId id="540" r:id="rId10"/>
    <p:sldId id="515" r:id="rId11"/>
    <p:sldId id="543" r:id="rId12"/>
    <p:sldId id="544" r:id="rId13"/>
    <p:sldId id="545" r:id="rId14"/>
    <p:sldId id="546" r:id="rId15"/>
    <p:sldId id="548" r:id="rId16"/>
    <p:sldId id="547" r:id="rId17"/>
    <p:sldId id="527" r:id="rId18"/>
    <p:sldId id="528" r:id="rId19"/>
    <p:sldId id="529" r:id="rId20"/>
    <p:sldId id="530" r:id="rId21"/>
    <p:sldId id="555" r:id="rId22"/>
    <p:sldId id="556" r:id="rId23"/>
    <p:sldId id="557" r:id="rId24"/>
    <p:sldId id="558" r:id="rId25"/>
    <p:sldId id="542" r:id="rId26"/>
    <p:sldId id="541" r:id="rId27"/>
    <p:sldId id="551" r:id="rId28"/>
    <p:sldId id="552" r:id="rId29"/>
    <p:sldId id="553" r:id="rId30"/>
    <p:sldId id="524" r:id="rId31"/>
    <p:sldId id="525" r:id="rId32"/>
    <p:sldId id="568" r:id="rId33"/>
    <p:sldId id="559" r:id="rId34"/>
    <p:sldId id="560" r:id="rId35"/>
    <p:sldId id="561" r:id="rId36"/>
    <p:sldId id="563" r:id="rId37"/>
    <p:sldId id="564" r:id="rId38"/>
    <p:sldId id="565" r:id="rId39"/>
    <p:sldId id="566" r:id="rId40"/>
    <p:sldId id="567" r:id="rId41"/>
    <p:sldId id="532" r:id="rId42"/>
    <p:sldId id="531" r:id="rId43"/>
    <p:sldId id="488" r:id="rId44"/>
    <p:sldId id="549" r:id="rId45"/>
    <p:sldId id="550" r:id="rId46"/>
    <p:sldId id="554"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D"/>
    <a:srgbClr val="0000FF"/>
    <a:srgbClr val="FFDC6D"/>
    <a:srgbClr val="00FFCC"/>
    <a:srgbClr val="FFCCFF"/>
    <a:srgbClr val="007E39"/>
    <a:srgbClr val="00A84C"/>
    <a:srgbClr val="FF6400"/>
    <a:srgbClr val="5DD5FF"/>
    <a:srgbClr val="00D6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434" autoAdjust="0"/>
    <p:restoredTop sz="93911" autoAdjust="0"/>
  </p:normalViewPr>
  <p:slideViewPr>
    <p:cSldViewPr>
      <p:cViewPr varScale="1">
        <p:scale>
          <a:sx n="114" d="100"/>
          <a:sy n="114" d="100"/>
        </p:scale>
        <p:origin x="1020" y="102"/>
      </p:cViewPr>
      <p:guideLst>
        <p:guide orient="horz" pos="2160"/>
        <p:guide pos="3840"/>
      </p:guideLst>
    </p:cSldViewPr>
  </p:slideViewPr>
  <p:notesTextViewPr>
    <p:cViewPr>
      <p:scale>
        <a:sx n="1" d="1"/>
        <a:sy n="1" d="1"/>
      </p:scale>
      <p:origin x="0" y="0"/>
    </p:cViewPr>
  </p:notesTextViewPr>
  <p:sorterViewPr>
    <p:cViewPr>
      <p:scale>
        <a:sx n="70" d="100"/>
        <a:sy n="70" d="100"/>
      </p:scale>
      <p:origin x="0" y="-6714"/>
    </p:cViewPr>
  </p:sorterViewPr>
  <p:notesViewPr>
    <p:cSldViewPr>
      <p:cViewPr varScale="1">
        <p:scale>
          <a:sx n="56" d="100"/>
          <a:sy n="56" d="100"/>
        </p:scale>
        <p:origin x="-282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3416DA-2082-4286-9CC8-7D8B3884267B}" type="datetimeFigureOut">
              <a:rPr lang="en-US" smtClean="0"/>
              <a:t>1/17/2018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3E3F99-2246-4C7F-82AD-6D3862C709E6}" type="slidenum">
              <a:rPr lang="en-US" smtClean="0"/>
              <a:t>‹#›</a:t>
            </a:fld>
            <a:endParaRPr lang="en-US"/>
          </a:p>
        </p:txBody>
      </p:sp>
    </p:spTree>
    <p:extLst>
      <p:ext uri="{BB962C8B-B14F-4D97-AF65-F5344CB8AC3E}">
        <p14:creationId xmlns:p14="http://schemas.microsoft.com/office/powerpoint/2010/main" val="3810354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a:t>
            </a:fld>
            <a:endParaRPr lang="en-US"/>
          </a:p>
        </p:txBody>
      </p:sp>
    </p:spTree>
    <p:extLst>
      <p:ext uri="{BB962C8B-B14F-4D97-AF65-F5344CB8AC3E}">
        <p14:creationId xmlns:p14="http://schemas.microsoft.com/office/powerpoint/2010/main" val="3091938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11</a:t>
            </a:fld>
            <a:endParaRPr lang="en-US"/>
          </a:p>
        </p:txBody>
      </p:sp>
    </p:spTree>
    <p:extLst>
      <p:ext uri="{BB962C8B-B14F-4D97-AF65-F5344CB8AC3E}">
        <p14:creationId xmlns:p14="http://schemas.microsoft.com/office/powerpoint/2010/main" val="1815131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12</a:t>
            </a:fld>
            <a:endParaRPr lang="en-US"/>
          </a:p>
        </p:txBody>
      </p:sp>
    </p:spTree>
    <p:extLst>
      <p:ext uri="{BB962C8B-B14F-4D97-AF65-F5344CB8AC3E}">
        <p14:creationId xmlns:p14="http://schemas.microsoft.com/office/powerpoint/2010/main" val="3998795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13</a:t>
            </a:fld>
            <a:endParaRPr lang="en-US"/>
          </a:p>
        </p:txBody>
      </p:sp>
    </p:spTree>
    <p:extLst>
      <p:ext uri="{BB962C8B-B14F-4D97-AF65-F5344CB8AC3E}">
        <p14:creationId xmlns:p14="http://schemas.microsoft.com/office/powerpoint/2010/main" val="2170586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14</a:t>
            </a:fld>
            <a:endParaRPr lang="en-US"/>
          </a:p>
        </p:txBody>
      </p:sp>
    </p:spTree>
    <p:extLst>
      <p:ext uri="{BB962C8B-B14F-4D97-AF65-F5344CB8AC3E}">
        <p14:creationId xmlns:p14="http://schemas.microsoft.com/office/powerpoint/2010/main" val="121440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15</a:t>
            </a:fld>
            <a:endParaRPr lang="en-US"/>
          </a:p>
        </p:txBody>
      </p:sp>
    </p:spTree>
    <p:extLst>
      <p:ext uri="{BB962C8B-B14F-4D97-AF65-F5344CB8AC3E}">
        <p14:creationId xmlns:p14="http://schemas.microsoft.com/office/powerpoint/2010/main" val="2630404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16</a:t>
            </a:fld>
            <a:endParaRPr lang="en-US"/>
          </a:p>
        </p:txBody>
      </p:sp>
    </p:spTree>
    <p:extLst>
      <p:ext uri="{BB962C8B-B14F-4D97-AF65-F5344CB8AC3E}">
        <p14:creationId xmlns:p14="http://schemas.microsoft.com/office/powerpoint/2010/main" val="822793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17</a:t>
            </a:fld>
            <a:endParaRPr lang="en-US"/>
          </a:p>
        </p:txBody>
      </p:sp>
    </p:spTree>
    <p:extLst>
      <p:ext uri="{BB962C8B-B14F-4D97-AF65-F5344CB8AC3E}">
        <p14:creationId xmlns:p14="http://schemas.microsoft.com/office/powerpoint/2010/main" val="314181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18</a:t>
            </a:fld>
            <a:endParaRPr lang="en-US"/>
          </a:p>
        </p:txBody>
      </p:sp>
    </p:spTree>
    <p:extLst>
      <p:ext uri="{BB962C8B-B14F-4D97-AF65-F5344CB8AC3E}">
        <p14:creationId xmlns:p14="http://schemas.microsoft.com/office/powerpoint/2010/main" val="2703387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19</a:t>
            </a:fld>
            <a:endParaRPr lang="en-US"/>
          </a:p>
        </p:txBody>
      </p:sp>
    </p:spTree>
    <p:extLst>
      <p:ext uri="{BB962C8B-B14F-4D97-AF65-F5344CB8AC3E}">
        <p14:creationId xmlns:p14="http://schemas.microsoft.com/office/powerpoint/2010/main" val="1515913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20</a:t>
            </a:fld>
            <a:endParaRPr lang="en-US"/>
          </a:p>
        </p:txBody>
      </p:sp>
    </p:spTree>
    <p:extLst>
      <p:ext uri="{BB962C8B-B14F-4D97-AF65-F5344CB8AC3E}">
        <p14:creationId xmlns:p14="http://schemas.microsoft.com/office/powerpoint/2010/main" val="1870314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a:t>
            </a:fld>
            <a:endParaRPr lang="en-US"/>
          </a:p>
        </p:txBody>
      </p:sp>
    </p:spTree>
    <p:extLst>
      <p:ext uri="{BB962C8B-B14F-4D97-AF65-F5344CB8AC3E}">
        <p14:creationId xmlns:p14="http://schemas.microsoft.com/office/powerpoint/2010/main" val="357481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21</a:t>
            </a:fld>
            <a:endParaRPr lang="en-US"/>
          </a:p>
        </p:txBody>
      </p:sp>
    </p:spTree>
    <p:extLst>
      <p:ext uri="{BB962C8B-B14F-4D97-AF65-F5344CB8AC3E}">
        <p14:creationId xmlns:p14="http://schemas.microsoft.com/office/powerpoint/2010/main" val="3407061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22</a:t>
            </a:fld>
            <a:endParaRPr lang="en-US"/>
          </a:p>
        </p:txBody>
      </p:sp>
    </p:spTree>
    <p:extLst>
      <p:ext uri="{BB962C8B-B14F-4D97-AF65-F5344CB8AC3E}">
        <p14:creationId xmlns:p14="http://schemas.microsoft.com/office/powerpoint/2010/main" val="1776070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23</a:t>
            </a:fld>
            <a:endParaRPr lang="en-US"/>
          </a:p>
        </p:txBody>
      </p:sp>
    </p:spTree>
    <p:extLst>
      <p:ext uri="{BB962C8B-B14F-4D97-AF65-F5344CB8AC3E}">
        <p14:creationId xmlns:p14="http://schemas.microsoft.com/office/powerpoint/2010/main" val="966443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24</a:t>
            </a:fld>
            <a:endParaRPr lang="en-US"/>
          </a:p>
        </p:txBody>
      </p:sp>
    </p:spTree>
    <p:extLst>
      <p:ext uri="{BB962C8B-B14F-4D97-AF65-F5344CB8AC3E}">
        <p14:creationId xmlns:p14="http://schemas.microsoft.com/office/powerpoint/2010/main" val="4117449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25</a:t>
            </a:fld>
            <a:endParaRPr lang="en-US"/>
          </a:p>
        </p:txBody>
      </p:sp>
    </p:spTree>
    <p:extLst>
      <p:ext uri="{BB962C8B-B14F-4D97-AF65-F5344CB8AC3E}">
        <p14:creationId xmlns:p14="http://schemas.microsoft.com/office/powerpoint/2010/main" val="32327202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26</a:t>
            </a:fld>
            <a:endParaRPr lang="en-US"/>
          </a:p>
        </p:txBody>
      </p:sp>
    </p:spTree>
    <p:extLst>
      <p:ext uri="{BB962C8B-B14F-4D97-AF65-F5344CB8AC3E}">
        <p14:creationId xmlns:p14="http://schemas.microsoft.com/office/powerpoint/2010/main" val="1341818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27</a:t>
            </a:fld>
            <a:endParaRPr lang="en-US"/>
          </a:p>
        </p:txBody>
      </p:sp>
    </p:spTree>
    <p:extLst>
      <p:ext uri="{BB962C8B-B14F-4D97-AF65-F5344CB8AC3E}">
        <p14:creationId xmlns:p14="http://schemas.microsoft.com/office/powerpoint/2010/main" val="34652190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28</a:t>
            </a:fld>
            <a:endParaRPr lang="en-US"/>
          </a:p>
        </p:txBody>
      </p:sp>
    </p:spTree>
    <p:extLst>
      <p:ext uri="{BB962C8B-B14F-4D97-AF65-F5344CB8AC3E}">
        <p14:creationId xmlns:p14="http://schemas.microsoft.com/office/powerpoint/2010/main" val="3865975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29</a:t>
            </a:fld>
            <a:endParaRPr lang="en-US"/>
          </a:p>
        </p:txBody>
      </p:sp>
    </p:spTree>
    <p:extLst>
      <p:ext uri="{BB962C8B-B14F-4D97-AF65-F5344CB8AC3E}">
        <p14:creationId xmlns:p14="http://schemas.microsoft.com/office/powerpoint/2010/main" val="441784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30</a:t>
            </a:fld>
            <a:endParaRPr lang="en-US"/>
          </a:p>
        </p:txBody>
      </p:sp>
    </p:spTree>
    <p:extLst>
      <p:ext uri="{BB962C8B-B14F-4D97-AF65-F5344CB8AC3E}">
        <p14:creationId xmlns:p14="http://schemas.microsoft.com/office/powerpoint/2010/main" val="1782622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a:t>
            </a:fld>
            <a:endParaRPr lang="en-US"/>
          </a:p>
        </p:txBody>
      </p:sp>
    </p:spTree>
    <p:extLst>
      <p:ext uri="{BB962C8B-B14F-4D97-AF65-F5344CB8AC3E}">
        <p14:creationId xmlns:p14="http://schemas.microsoft.com/office/powerpoint/2010/main" val="3264395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31</a:t>
            </a:fld>
            <a:endParaRPr lang="en-US"/>
          </a:p>
        </p:txBody>
      </p:sp>
    </p:spTree>
    <p:extLst>
      <p:ext uri="{BB962C8B-B14F-4D97-AF65-F5344CB8AC3E}">
        <p14:creationId xmlns:p14="http://schemas.microsoft.com/office/powerpoint/2010/main" val="16506177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32</a:t>
            </a:fld>
            <a:endParaRPr lang="en-US"/>
          </a:p>
        </p:txBody>
      </p:sp>
    </p:spTree>
    <p:extLst>
      <p:ext uri="{BB962C8B-B14F-4D97-AF65-F5344CB8AC3E}">
        <p14:creationId xmlns:p14="http://schemas.microsoft.com/office/powerpoint/2010/main" val="3240957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33</a:t>
            </a:fld>
            <a:endParaRPr lang="en-US"/>
          </a:p>
        </p:txBody>
      </p:sp>
    </p:spTree>
    <p:extLst>
      <p:ext uri="{BB962C8B-B14F-4D97-AF65-F5344CB8AC3E}">
        <p14:creationId xmlns:p14="http://schemas.microsoft.com/office/powerpoint/2010/main" val="2628304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34</a:t>
            </a:fld>
            <a:endParaRPr lang="en-US"/>
          </a:p>
        </p:txBody>
      </p:sp>
    </p:spTree>
    <p:extLst>
      <p:ext uri="{BB962C8B-B14F-4D97-AF65-F5344CB8AC3E}">
        <p14:creationId xmlns:p14="http://schemas.microsoft.com/office/powerpoint/2010/main" val="21113165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35</a:t>
            </a:fld>
            <a:endParaRPr lang="en-US"/>
          </a:p>
        </p:txBody>
      </p:sp>
    </p:spTree>
    <p:extLst>
      <p:ext uri="{BB962C8B-B14F-4D97-AF65-F5344CB8AC3E}">
        <p14:creationId xmlns:p14="http://schemas.microsoft.com/office/powerpoint/2010/main" val="4972637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36</a:t>
            </a:fld>
            <a:endParaRPr lang="en-US"/>
          </a:p>
        </p:txBody>
      </p:sp>
    </p:spTree>
    <p:extLst>
      <p:ext uri="{BB962C8B-B14F-4D97-AF65-F5344CB8AC3E}">
        <p14:creationId xmlns:p14="http://schemas.microsoft.com/office/powerpoint/2010/main" val="31269333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37</a:t>
            </a:fld>
            <a:endParaRPr lang="en-US"/>
          </a:p>
        </p:txBody>
      </p:sp>
    </p:spTree>
    <p:extLst>
      <p:ext uri="{BB962C8B-B14F-4D97-AF65-F5344CB8AC3E}">
        <p14:creationId xmlns:p14="http://schemas.microsoft.com/office/powerpoint/2010/main" val="2434962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38</a:t>
            </a:fld>
            <a:endParaRPr lang="en-US"/>
          </a:p>
        </p:txBody>
      </p:sp>
    </p:spTree>
    <p:extLst>
      <p:ext uri="{BB962C8B-B14F-4D97-AF65-F5344CB8AC3E}">
        <p14:creationId xmlns:p14="http://schemas.microsoft.com/office/powerpoint/2010/main" val="3500754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39</a:t>
            </a:fld>
            <a:endParaRPr lang="en-US"/>
          </a:p>
        </p:txBody>
      </p:sp>
    </p:spTree>
    <p:extLst>
      <p:ext uri="{BB962C8B-B14F-4D97-AF65-F5344CB8AC3E}">
        <p14:creationId xmlns:p14="http://schemas.microsoft.com/office/powerpoint/2010/main" val="18185741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40</a:t>
            </a:fld>
            <a:endParaRPr lang="en-US"/>
          </a:p>
        </p:txBody>
      </p:sp>
    </p:spTree>
    <p:extLst>
      <p:ext uri="{BB962C8B-B14F-4D97-AF65-F5344CB8AC3E}">
        <p14:creationId xmlns:p14="http://schemas.microsoft.com/office/powerpoint/2010/main" val="3514848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5</a:t>
            </a:fld>
            <a:endParaRPr lang="en-US"/>
          </a:p>
        </p:txBody>
      </p:sp>
    </p:spTree>
    <p:extLst>
      <p:ext uri="{BB962C8B-B14F-4D97-AF65-F5344CB8AC3E}">
        <p14:creationId xmlns:p14="http://schemas.microsoft.com/office/powerpoint/2010/main" val="1483226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41</a:t>
            </a:fld>
            <a:endParaRPr lang="en-US"/>
          </a:p>
        </p:txBody>
      </p:sp>
    </p:spTree>
    <p:extLst>
      <p:ext uri="{BB962C8B-B14F-4D97-AF65-F5344CB8AC3E}">
        <p14:creationId xmlns:p14="http://schemas.microsoft.com/office/powerpoint/2010/main" val="38142899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42</a:t>
            </a:fld>
            <a:endParaRPr lang="en-US"/>
          </a:p>
        </p:txBody>
      </p:sp>
    </p:spTree>
    <p:extLst>
      <p:ext uri="{BB962C8B-B14F-4D97-AF65-F5344CB8AC3E}">
        <p14:creationId xmlns:p14="http://schemas.microsoft.com/office/powerpoint/2010/main" val="41313332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43</a:t>
            </a:fld>
            <a:endParaRPr lang="en-US"/>
          </a:p>
        </p:txBody>
      </p:sp>
    </p:spTree>
    <p:extLst>
      <p:ext uri="{BB962C8B-B14F-4D97-AF65-F5344CB8AC3E}">
        <p14:creationId xmlns:p14="http://schemas.microsoft.com/office/powerpoint/2010/main" val="15032790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46</a:t>
            </a:fld>
            <a:endParaRPr lang="en-US"/>
          </a:p>
        </p:txBody>
      </p:sp>
    </p:spTree>
    <p:extLst>
      <p:ext uri="{BB962C8B-B14F-4D97-AF65-F5344CB8AC3E}">
        <p14:creationId xmlns:p14="http://schemas.microsoft.com/office/powerpoint/2010/main" val="2964338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6</a:t>
            </a:fld>
            <a:endParaRPr lang="en-US"/>
          </a:p>
        </p:txBody>
      </p:sp>
    </p:spTree>
    <p:extLst>
      <p:ext uri="{BB962C8B-B14F-4D97-AF65-F5344CB8AC3E}">
        <p14:creationId xmlns:p14="http://schemas.microsoft.com/office/powerpoint/2010/main" val="133076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7</a:t>
            </a:fld>
            <a:endParaRPr lang="en-US"/>
          </a:p>
        </p:txBody>
      </p:sp>
    </p:spTree>
    <p:extLst>
      <p:ext uri="{BB962C8B-B14F-4D97-AF65-F5344CB8AC3E}">
        <p14:creationId xmlns:p14="http://schemas.microsoft.com/office/powerpoint/2010/main" val="3451732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8</a:t>
            </a:fld>
            <a:endParaRPr lang="en-US"/>
          </a:p>
        </p:txBody>
      </p:sp>
    </p:spTree>
    <p:extLst>
      <p:ext uri="{BB962C8B-B14F-4D97-AF65-F5344CB8AC3E}">
        <p14:creationId xmlns:p14="http://schemas.microsoft.com/office/powerpoint/2010/main" val="711086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9</a:t>
            </a:fld>
            <a:endParaRPr lang="en-US"/>
          </a:p>
        </p:txBody>
      </p:sp>
    </p:spTree>
    <p:extLst>
      <p:ext uri="{BB962C8B-B14F-4D97-AF65-F5344CB8AC3E}">
        <p14:creationId xmlns:p14="http://schemas.microsoft.com/office/powerpoint/2010/main" val="2365256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10</a:t>
            </a:fld>
            <a:endParaRPr lang="en-US"/>
          </a:p>
        </p:txBody>
      </p:sp>
    </p:spTree>
    <p:extLst>
      <p:ext uri="{BB962C8B-B14F-4D97-AF65-F5344CB8AC3E}">
        <p14:creationId xmlns:p14="http://schemas.microsoft.com/office/powerpoint/2010/main" val="16441948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77" indent="0" algn="ctr">
              <a:buNone/>
              <a:defRPr>
                <a:solidFill>
                  <a:schemeClr val="tx1">
                    <a:tint val="75000"/>
                  </a:schemeClr>
                </a:solidFill>
              </a:defRPr>
            </a:lvl2pPr>
            <a:lvl3pPr marL="914354" indent="0" algn="ctr">
              <a:buNone/>
              <a:defRPr>
                <a:solidFill>
                  <a:schemeClr val="tx1">
                    <a:tint val="75000"/>
                  </a:schemeClr>
                </a:solidFill>
              </a:defRPr>
            </a:lvl3pPr>
            <a:lvl4pPr marL="1371531"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3" indent="0" algn="ctr">
              <a:buNone/>
              <a:defRPr>
                <a:solidFill>
                  <a:schemeClr val="tx1">
                    <a:tint val="75000"/>
                  </a:schemeClr>
                </a:solidFill>
              </a:defRPr>
            </a:lvl7pPr>
            <a:lvl8pPr marL="3200240" indent="0" algn="ctr">
              <a:buNone/>
              <a:defRPr>
                <a:solidFill>
                  <a:schemeClr val="tx1">
                    <a:tint val="75000"/>
                  </a:schemeClr>
                </a:solidFill>
              </a:defRPr>
            </a:lvl8pPr>
            <a:lvl9pPr marL="365741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0" y="6492890"/>
            <a:ext cx="2844800" cy="365125"/>
          </a:xfrm>
          <a:prstGeom prst="rect">
            <a:avLst/>
          </a:prstGeom>
        </p:spPr>
        <p:txBody>
          <a:bodyPr/>
          <a:lstStyle/>
          <a:p>
            <a:fld id="{B445D000-B61A-42FF-8D4B-C3D616AD425D}" type="datetime1">
              <a:rPr lang="en-US" smtClean="0"/>
              <a:t>1/17/2018</a:t>
            </a:fld>
            <a:endParaRPr lang="en-US"/>
          </a:p>
        </p:txBody>
      </p:sp>
      <p:sp>
        <p:nvSpPr>
          <p:cNvPr id="5" name="Footer Placeholder 4"/>
          <p:cNvSpPr>
            <a:spLocks noGrp="1"/>
          </p:cNvSpPr>
          <p:nvPr>
            <p:ph type="ftr" sz="quarter" idx="11"/>
          </p:nvPr>
        </p:nvSpPr>
        <p:spPr/>
        <p:txBody>
          <a:bodyPr/>
          <a:lstStyle/>
          <a:p>
            <a:r>
              <a:rPr lang="en-US"/>
              <a:t>EIC Detector R&amp;D AC Meeting @ BNL, 1/18/2018</a:t>
            </a:r>
            <a:endParaRPr lang="en-US" dirty="0"/>
          </a:p>
        </p:txBody>
      </p:sp>
      <p:sp>
        <p:nvSpPr>
          <p:cNvPr id="6" name="Slide Number Placeholder 5"/>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3093045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0" y="6492890"/>
            <a:ext cx="2844800" cy="365125"/>
          </a:xfrm>
          <a:prstGeom prst="rect">
            <a:avLst/>
          </a:prstGeom>
        </p:spPr>
        <p:txBody>
          <a:bodyPr/>
          <a:lstStyle/>
          <a:p>
            <a:fld id="{FB8B05FA-7FDA-4D6F-9491-453C19B3C364}" type="datetime1">
              <a:rPr lang="en-US" smtClean="0"/>
              <a:t>1/17/2018</a:t>
            </a:fld>
            <a:endParaRPr lang="en-US"/>
          </a:p>
        </p:txBody>
      </p:sp>
      <p:sp>
        <p:nvSpPr>
          <p:cNvPr id="5" name="Footer Placeholder 4"/>
          <p:cNvSpPr>
            <a:spLocks noGrp="1"/>
          </p:cNvSpPr>
          <p:nvPr>
            <p:ph type="ftr" sz="quarter" idx="11"/>
          </p:nvPr>
        </p:nvSpPr>
        <p:spPr/>
        <p:txBody>
          <a:bodyPr/>
          <a:lstStyle/>
          <a:p>
            <a:r>
              <a:rPr lang="en-US"/>
              <a:t>EIC Detector R&amp;D AC Meeting @ BNL, 1/18/2018</a:t>
            </a:r>
            <a:endParaRPr lang="en-US" dirty="0"/>
          </a:p>
        </p:txBody>
      </p:sp>
      <p:sp>
        <p:nvSpPr>
          <p:cNvPr id="6" name="Slide Number Placeholder 5"/>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2729965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0" y="6492890"/>
            <a:ext cx="2844800" cy="365125"/>
          </a:xfrm>
          <a:prstGeom prst="rect">
            <a:avLst/>
          </a:prstGeom>
        </p:spPr>
        <p:txBody>
          <a:bodyPr/>
          <a:lstStyle/>
          <a:p>
            <a:fld id="{B9AFBDC1-8A0E-40ED-9884-2C4063DB8D8C}" type="datetime1">
              <a:rPr lang="en-US" smtClean="0"/>
              <a:t>1/17/2018</a:t>
            </a:fld>
            <a:endParaRPr lang="en-US"/>
          </a:p>
        </p:txBody>
      </p:sp>
      <p:sp>
        <p:nvSpPr>
          <p:cNvPr id="5" name="Footer Placeholder 4"/>
          <p:cNvSpPr>
            <a:spLocks noGrp="1"/>
          </p:cNvSpPr>
          <p:nvPr>
            <p:ph type="ftr" sz="quarter" idx="11"/>
          </p:nvPr>
        </p:nvSpPr>
        <p:spPr/>
        <p:txBody>
          <a:bodyPr/>
          <a:lstStyle/>
          <a:p>
            <a:r>
              <a:rPr lang="en-US"/>
              <a:t>EIC Detector R&amp;D AC Meeting @ BNL, 1/18/2018</a:t>
            </a:r>
            <a:endParaRPr lang="en-US" dirty="0"/>
          </a:p>
        </p:txBody>
      </p:sp>
      <p:sp>
        <p:nvSpPr>
          <p:cNvPr id="6" name="Slide Number Placeholder 5"/>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1591276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0" y="6492890"/>
            <a:ext cx="2844800" cy="365125"/>
          </a:xfrm>
          <a:prstGeom prst="rect">
            <a:avLst/>
          </a:prstGeom>
        </p:spPr>
        <p:txBody>
          <a:bodyPr/>
          <a:lstStyle>
            <a:lvl1pPr>
              <a:defRPr sz="1200">
                <a:solidFill>
                  <a:schemeClr val="bg1">
                    <a:lumMod val="50000"/>
                  </a:schemeClr>
                </a:solidFill>
              </a:defRPr>
            </a:lvl1pPr>
          </a:lstStyle>
          <a:p>
            <a:fld id="{0D65CEBF-7FAF-4894-8618-589CFAD80380}" type="datetime1">
              <a:rPr lang="en-US" smtClean="0"/>
              <a:t>1/17/2018</a:t>
            </a:fld>
            <a:endParaRPr lang="en-US"/>
          </a:p>
        </p:txBody>
      </p:sp>
      <p:sp>
        <p:nvSpPr>
          <p:cNvPr id="5" name="Footer Placeholder 4"/>
          <p:cNvSpPr>
            <a:spLocks noGrp="1"/>
          </p:cNvSpPr>
          <p:nvPr>
            <p:ph type="ftr" sz="quarter" idx="11"/>
          </p:nvPr>
        </p:nvSpPr>
        <p:spPr/>
        <p:txBody>
          <a:bodyPr/>
          <a:lstStyle/>
          <a:p>
            <a:r>
              <a:rPr lang="en-US"/>
              <a:t>EIC Detector R&amp;D AC Meeting @ BNL, 1/18/2018</a:t>
            </a:r>
            <a:endParaRPr lang="en-US" dirty="0"/>
          </a:p>
        </p:txBody>
      </p:sp>
      <p:sp>
        <p:nvSpPr>
          <p:cNvPr id="6" name="Slide Number Placeholder 5"/>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3005308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77" indent="0">
              <a:buNone/>
              <a:defRPr sz="1801">
                <a:solidFill>
                  <a:schemeClr val="tx1">
                    <a:tint val="75000"/>
                  </a:schemeClr>
                </a:solidFill>
              </a:defRPr>
            </a:lvl2pPr>
            <a:lvl3pPr marL="914354" indent="0">
              <a:buNone/>
              <a:defRPr sz="1600">
                <a:solidFill>
                  <a:schemeClr val="tx1">
                    <a:tint val="75000"/>
                  </a:schemeClr>
                </a:solidFill>
              </a:defRPr>
            </a:lvl3pPr>
            <a:lvl4pPr marL="1371531" indent="0">
              <a:buNone/>
              <a:defRPr sz="1401">
                <a:solidFill>
                  <a:schemeClr val="tx1">
                    <a:tint val="75000"/>
                  </a:schemeClr>
                </a:solidFill>
              </a:defRPr>
            </a:lvl4pPr>
            <a:lvl5pPr marL="1828709" indent="0">
              <a:buNone/>
              <a:defRPr sz="1401">
                <a:solidFill>
                  <a:schemeClr val="tx1">
                    <a:tint val="75000"/>
                  </a:schemeClr>
                </a:solidFill>
              </a:defRPr>
            </a:lvl5pPr>
            <a:lvl6pPr marL="2285886" indent="0">
              <a:buNone/>
              <a:defRPr sz="1401">
                <a:solidFill>
                  <a:schemeClr val="tx1">
                    <a:tint val="75000"/>
                  </a:schemeClr>
                </a:solidFill>
              </a:defRPr>
            </a:lvl6pPr>
            <a:lvl7pPr marL="2743063" indent="0">
              <a:buNone/>
              <a:defRPr sz="1401">
                <a:solidFill>
                  <a:schemeClr val="tx1">
                    <a:tint val="75000"/>
                  </a:schemeClr>
                </a:solidFill>
              </a:defRPr>
            </a:lvl7pPr>
            <a:lvl8pPr marL="3200240" indent="0">
              <a:buNone/>
              <a:defRPr sz="1401">
                <a:solidFill>
                  <a:schemeClr val="tx1">
                    <a:tint val="75000"/>
                  </a:schemeClr>
                </a:solidFill>
              </a:defRPr>
            </a:lvl8pPr>
            <a:lvl9pPr marL="3657417" indent="0">
              <a:buNone/>
              <a:defRPr sz="140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0" y="6492890"/>
            <a:ext cx="2844800" cy="365125"/>
          </a:xfrm>
          <a:prstGeom prst="rect">
            <a:avLst/>
          </a:prstGeom>
        </p:spPr>
        <p:txBody>
          <a:bodyPr/>
          <a:lstStyle/>
          <a:p>
            <a:fld id="{E62926CA-929C-4C4F-9115-F53DC86EEA41}" type="datetime1">
              <a:rPr lang="en-US" smtClean="0"/>
              <a:t>1/17/2018</a:t>
            </a:fld>
            <a:endParaRPr lang="en-US"/>
          </a:p>
        </p:txBody>
      </p:sp>
      <p:sp>
        <p:nvSpPr>
          <p:cNvPr id="5" name="Footer Placeholder 4"/>
          <p:cNvSpPr>
            <a:spLocks noGrp="1"/>
          </p:cNvSpPr>
          <p:nvPr>
            <p:ph type="ftr" sz="quarter" idx="11"/>
          </p:nvPr>
        </p:nvSpPr>
        <p:spPr/>
        <p:txBody>
          <a:bodyPr/>
          <a:lstStyle/>
          <a:p>
            <a:r>
              <a:rPr lang="en-US"/>
              <a:t>EIC Detector R&amp;D AC Meeting @ BNL, 1/18/2018</a:t>
            </a:r>
            <a:endParaRPr lang="en-US" dirty="0"/>
          </a:p>
        </p:txBody>
      </p:sp>
      <p:sp>
        <p:nvSpPr>
          <p:cNvPr id="6" name="Slide Number Placeholder 5"/>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361636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1"/>
            </a:lvl4pPr>
            <a:lvl5pPr>
              <a:defRPr sz="1801"/>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1"/>
            </a:lvl4pPr>
            <a:lvl5pPr>
              <a:defRPr sz="1801"/>
            </a:lvl5pPr>
            <a:lvl6pPr>
              <a:defRPr sz="1801"/>
            </a:lvl6pPr>
            <a:lvl7pPr>
              <a:defRPr sz="1801"/>
            </a:lvl7pPr>
            <a:lvl8pPr>
              <a:defRPr sz="1801"/>
            </a:lvl8pPr>
            <a:lvl9pPr>
              <a:defRPr sz="18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0" y="6492890"/>
            <a:ext cx="2844800" cy="365125"/>
          </a:xfrm>
          <a:prstGeom prst="rect">
            <a:avLst/>
          </a:prstGeom>
        </p:spPr>
        <p:txBody>
          <a:bodyPr/>
          <a:lstStyle/>
          <a:p>
            <a:fld id="{0A8E9928-EAD8-4C98-91E4-2C07E547DF52}" type="datetime1">
              <a:rPr lang="en-US" smtClean="0"/>
              <a:t>1/17/2018</a:t>
            </a:fld>
            <a:endParaRPr lang="en-US"/>
          </a:p>
        </p:txBody>
      </p:sp>
      <p:sp>
        <p:nvSpPr>
          <p:cNvPr id="6" name="Footer Placeholder 5"/>
          <p:cNvSpPr>
            <a:spLocks noGrp="1"/>
          </p:cNvSpPr>
          <p:nvPr>
            <p:ph type="ftr" sz="quarter" idx="11"/>
          </p:nvPr>
        </p:nvSpPr>
        <p:spPr/>
        <p:txBody>
          <a:bodyPr/>
          <a:lstStyle/>
          <a:p>
            <a:r>
              <a:rPr lang="en-US"/>
              <a:t>EIC Detector R&amp;D AC Meeting @ BNL, 1/18/2018</a:t>
            </a:r>
            <a:endParaRPr lang="en-US" dirty="0"/>
          </a:p>
        </p:txBody>
      </p:sp>
      <p:sp>
        <p:nvSpPr>
          <p:cNvPr id="7" name="Slide Number Placeholder 6"/>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2511957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1"/>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7" y="1535113"/>
            <a:ext cx="5389033" cy="639762"/>
          </a:xfrm>
        </p:spPr>
        <p:txBody>
          <a:bodyPr anchor="b"/>
          <a:lstStyle>
            <a:lvl1pPr marL="0" indent="0">
              <a:buNone/>
              <a:defRPr sz="2400" b="1"/>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7" y="2174875"/>
            <a:ext cx="5389033" cy="3951288"/>
          </a:xfrm>
        </p:spPr>
        <p:txBody>
          <a:bodyPr/>
          <a:lstStyle>
            <a:lvl1pPr>
              <a:defRPr sz="2400"/>
            </a:lvl1pPr>
            <a:lvl2pPr>
              <a:defRPr sz="2000"/>
            </a:lvl2pPr>
            <a:lvl3pPr>
              <a:defRPr sz="1801"/>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0" y="6492890"/>
            <a:ext cx="2844800" cy="365125"/>
          </a:xfrm>
          <a:prstGeom prst="rect">
            <a:avLst/>
          </a:prstGeom>
        </p:spPr>
        <p:txBody>
          <a:bodyPr/>
          <a:lstStyle/>
          <a:p>
            <a:fld id="{FA33752D-C1DB-48AB-B551-C8CF73E36D1F}" type="datetime1">
              <a:rPr lang="en-US" smtClean="0"/>
              <a:t>1/17/2018</a:t>
            </a:fld>
            <a:endParaRPr lang="en-US"/>
          </a:p>
        </p:txBody>
      </p:sp>
      <p:sp>
        <p:nvSpPr>
          <p:cNvPr id="8" name="Footer Placeholder 7"/>
          <p:cNvSpPr>
            <a:spLocks noGrp="1"/>
          </p:cNvSpPr>
          <p:nvPr>
            <p:ph type="ftr" sz="quarter" idx="11"/>
          </p:nvPr>
        </p:nvSpPr>
        <p:spPr/>
        <p:txBody>
          <a:bodyPr/>
          <a:lstStyle/>
          <a:p>
            <a:r>
              <a:rPr lang="en-US"/>
              <a:t>EIC Detector R&amp;D AC Meeting @ BNL, 1/18/2018</a:t>
            </a:r>
            <a:endParaRPr lang="en-US" dirty="0"/>
          </a:p>
        </p:txBody>
      </p:sp>
      <p:sp>
        <p:nvSpPr>
          <p:cNvPr id="9" name="Slide Number Placeholder 8"/>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280663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0" y="6492890"/>
            <a:ext cx="2844800" cy="365125"/>
          </a:xfrm>
          <a:prstGeom prst="rect">
            <a:avLst/>
          </a:prstGeom>
        </p:spPr>
        <p:txBody>
          <a:bodyPr/>
          <a:lstStyle/>
          <a:p>
            <a:fld id="{BF0AEA37-9932-41D4-9B32-F085D50CE604}" type="datetime1">
              <a:rPr lang="en-US" smtClean="0"/>
              <a:t>1/17/2018</a:t>
            </a:fld>
            <a:endParaRPr lang="en-US"/>
          </a:p>
        </p:txBody>
      </p:sp>
      <p:sp>
        <p:nvSpPr>
          <p:cNvPr id="4" name="Footer Placeholder 3"/>
          <p:cNvSpPr>
            <a:spLocks noGrp="1"/>
          </p:cNvSpPr>
          <p:nvPr>
            <p:ph type="ftr" sz="quarter" idx="11"/>
          </p:nvPr>
        </p:nvSpPr>
        <p:spPr/>
        <p:txBody>
          <a:bodyPr/>
          <a:lstStyle/>
          <a:p>
            <a:r>
              <a:rPr lang="en-US"/>
              <a:t>EIC Detector R&amp;D AC Meeting @ BNL, 1/18/2018</a:t>
            </a:r>
            <a:endParaRPr lang="en-US" dirty="0"/>
          </a:p>
        </p:txBody>
      </p:sp>
      <p:sp>
        <p:nvSpPr>
          <p:cNvPr id="5" name="Slide Number Placeholder 4"/>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918837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6492890"/>
            <a:ext cx="2844800" cy="365125"/>
          </a:xfrm>
          <a:prstGeom prst="rect">
            <a:avLst/>
          </a:prstGeom>
        </p:spPr>
        <p:txBody>
          <a:bodyPr/>
          <a:lstStyle/>
          <a:p>
            <a:fld id="{1973695A-EEED-468B-A48A-4CD1AED12522}" type="datetime1">
              <a:rPr lang="en-US" smtClean="0"/>
              <a:t>1/17/2018</a:t>
            </a:fld>
            <a:endParaRPr lang="en-US"/>
          </a:p>
        </p:txBody>
      </p:sp>
      <p:sp>
        <p:nvSpPr>
          <p:cNvPr id="3" name="Footer Placeholder 2"/>
          <p:cNvSpPr>
            <a:spLocks noGrp="1"/>
          </p:cNvSpPr>
          <p:nvPr>
            <p:ph type="ftr" sz="quarter" idx="11"/>
          </p:nvPr>
        </p:nvSpPr>
        <p:spPr/>
        <p:txBody>
          <a:bodyPr/>
          <a:lstStyle/>
          <a:p>
            <a:r>
              <a:rPr lang="en-US"/>
              <a:t>EIC Detector R&amp;D AC Meeting @ BNL, 1/18/2018</a:t>
            </a:r>
            <a:endParaRPr lang="en-US" dirty="0"/>
          </a:p>
        </p:txBody>
      </p:sp>
      <p:sp>
        <p:nvSpPr>
          <p:cNvPr id="4" name="Slide Number Placeholder 3"/>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21071231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
        <p:nvSpPr>
          <p:cNvPr id="5" name="Date Placeholder 4"/>
          <p:cNvSpPr>
            <a:spLocks noGrp="1"/>
          </p:cNvSpPr>
          <p:nvPr>
            <p:ph type="dt" sz="half" idx="10"/>
          </p:nvPr>
        </p:nvSpPr>
        <p:spPr>
          <a:xfrm>
            <a:off x="0" y="6492890"/>
            <a:ext cx="2844800" cy="365125"/>
          </a:xfrm>
          <a:prstGeom prst="rect">
            <a:avLst/>
          </a:prstGeom>
        </p:spPr>
        <p:txBody>
          <a:bodyPr/>
          <a:lstStyle/>
          <a:p>
            <a:fld id="{A89C2325-50D6-4442-BA04-749970721EB8}" type="datetime1">
              <a:rPr lang="en-US" smtClean="0"/>
              <a:t>1/17/2018</a:t>
            </a:fld>
            <a:endParaRPr lang="en-US"/>
          </a:p>
        </p:txBody>
      </p:sp>
      <p:sp>
        <p:nvSpPr>
          <p:cNvPr id="6" name="Footer Placeholder 5"/>
          <p:cNvSpPr>
            <a:spLocks noGrp="1"/>
          </p:cNvSpPr>
          <p:nvPr>
            <p:ph type="ftr" sz="quarter" idx="11"/>
          </p:nvPr>
        </p:nvSpPr>
        <p:spPr/>
        <p:txBody>
          <a:bodyPr/>
          <a:lstStyle/>
          <a:p>
            <a:r>
              <a:rPr lang="en-US"/>
              <a:t>EIC Detector R&amp;D AC Meeting @ BNL, 1/18/2018</a:t>
            </a:r>
            <a:endParaRPr lang="en-US" dirty="0"/>
          </a:p>
        </p:txBody>
      </p:sp>
      <p:sp>
        <p:nvSpPr>
          <p:cNvPr id="7" name="Slide Number Placeholder 6"/>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2419669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
        <p:nvSpPr>
          <p:cNvPr id="5" name="Date Placeholder 4"/>
          <p:cNvSpPr>
            <a:spLocks noGrp="1"/>
          </p:cNvSpPr>
          <p:nvPr>
            <p:ph type="dt" sz="half" idx="10"/>
          </p:nvPr>
        </p:nvSpPr>
        <p:spPr>
          <a:xfrm>
            <a:off x="0" y="6492890"/>
            <a:ext cx="2844800" cy="365125"/>
          </a:xfrm>
          <a:prstGeom prst="rect">
            <a:avLst/>
          </a:prstGeom>
        </p:spPr>
        <p:txBody>
          <a:bodyPr/>
          <a:lstStyle/>
          <a:p>
            <a:fld id="{70E960E5-5B55-463E-A810-F4B1380E3C8B}" type="datetime1">
              <a:rPr lang="en-US" smtClean="0"/>
              <a:t>1/17/2018</a:t>
            </a:fld>
            <a:endParaRPr lang="en-US"/>
          </a:p>
        </p:txBody>
      </p:sp>
      <p:sp>
        <p:nvSpPr>
          <p:cNvPr id="6" name="Footer Placeholder 5"/>
          <p:cNvSpPr>
            <a:spLocks noGrp="1"/>
          </p:cNvSpPr>
          <p:nvPr>
            <p:ph type="ftr" sz="quarter" idx="11"/>
          </p:nvPr>
        </p:nvSpPr>
        <p:spPr/>
        <p:txBody>
          <a:bodyPr/>
          <a:lstStyle/>
          <a:p>
            <a:r>
              <a:rPr lang="en-US"/>
              <a:t>EIC Detector R&amp;D AC Meeting @ BNL, 1/18/2018</a:t>
            </a:r>
            <a:endParaRPr lang="en-US" dirty="0"/>
          </a:p>
        </p:txBody>
      </p:sp>
      <p:sp>
        <p:nvSpPr>
          <p:cNvPr id="7" name="Slide Number Placeholder 6"/>
          <p:cNvSpPr>
            <a:spLocks noGrp="1"/>
          </p:cNvSpPr>
          <p:nvPr>
            <p:ph type="sldNum" sz="quarter" idx="12"/>
          </p:nvPr>
        </p:nvSpPr>
        <p:spPr/>
        <p:txBody>
          <a:bodyPr/>
          <a:lstStyle/>
          <a:p>
            <a:fld id="{DB0E36C9-3AF3-4F25-819E-BE7B4BF519E9}" type="slidenum">
              <a:rPr lang="en-US" smtClean="0"/>
              <a:t>‹#›</a:t>
            </a:fld>
            <a:endParaRPr lang="en-US"/>
          </a:p>
        </p:txBody>
      </p:sp>
    </p:spTree>
    <p:extLst>
      <p:ext uri="{BB962C8B-B14F-4D97-AF65-F5344CB8AC3E}">
        <p14:creationId xmlns:p14="http://schemas.microsoft.com/office/powerpoint/2010/main" val="3561376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32000" y="0"/>
            <a:ext cx="8381717" cy="9144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0" y="1531937"/>
            <a:ext cx="12192000"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165600" y="649289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EIC Detector R&amp;D AC Meeting @ BNL, 1/18/2018</a:t>
            </a:r>
            <a:endParaRPr lang="en-US" dirty="0"/>
          </a:p>
        </p:txBody>
      </p:sp>
      <p:sp>
        <p:nvSpPr>
          <p:cNvPr id="6" name="Slide Number Placeholder 5"/>
          <p:cNvSpPr>
            <a:spLocks noGrp="1"/>
          </p:cNvSpPr>
          <p:nvPr>
            <p:ph type="sldNum" sz="quarter" idx="4"/>
          </p:nvPr>
        </p:nvSpPr>
        <p:spPr>
          <a:xfrm>
            <a:off x="9347200" y="649289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0E36C9-3AF3-4F25-819E-BE7B4BF519E9}" type="slidenum">
              <a:rPr lang="en-US" smtClean="0"/>
              <a:t>‹#›</a:t>
            </a:fld>
            <a:endParaRPr lang="en-US"/>
          </a:p>
        </p:txBody>
      </p:sp>
      <p:pic>
        <p:nvPicPr>
          <p:cNvPr id="7" name="Picture 6"/>
          <p:cNvPicPr>
            <a:picLocks noChangeAspect="1"/>
          </p:cNvPicPr>
          <p:nvPr userDrawn="1"/>
        </p:nvPicPr>
        <p:blipFill rotWithShape="1">
          <a:blip r:embed="rId13" cstate="print">
            <a:extLst>
              <a:ext uri="{28A0092B-C50C-407E-A947-70E740481C1C}">
                <a14:useLocalDpi xmlns:a14="http://schemas.microsoft.com/office/drawing/2010/main" val="0"/>
              </a:ext>
            </a:extLst>
          </a:blip>
          <a:srcRect r="6250"/>
          <a:stretch/>
        </p:blipFill>
        <p:spPr>
          <a:xfrm>
            <a:off x="0" y="0"/>
            <a:ext cx="1219200" cy="548640"/>
          </a:xfrm>
          <a:prstGeom prst="rect">
            <a:avLst/>
          </a:prstGeom>
        </p:spPr>
      </p:pic>
    </p:spTree>
    <p:extLst>
      <p:ext uri="{BB962C8B-B14F-4D97-AF65-F5344CB8AC3E}">
        <p14:creationId xmlns:p14="http://schemas.microsoft.com/office/powerpoint/2010/main" val="3387637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354" rtl="0" eaLnBrk="1" latinLnBrk="0" hangingPunct="1">
        <a:spcBef>
          <a:spcPct val="0"/>
        </a:spcBef>
        <a:buNone/>
        <a:defRPr sz="3001" kern="1200" baseline="0">
          <a:solidFill>
            <a:schemeClr val="tx2"/>
          </a:solidFill>
          <a:latin typeface="Arial" panose="020B0604020202020204" pitchFamily="34" charset="0"/>
          <a:ea typeface="+mj-ea"/>
          <a:cs typeface="+mj-cs"/>
        </a:defRPr>
      </a:lvl1pPr>
    </p:titleStyle>
    <p:bodyStyle>
      <a:lvl1pPr marL="342882" indent="-342882" algn="l" defTabSz="914354" rtl="0" eaLnBrk="1" latinLnBrk="0" hangingPunct="1">
        <a:spcBef>
          <a:spcPct val="20000"/>
        </a:spcBef>
        <a:buFont typeface="Wingdings" panose="05000000000000000000" pitchFamily="2" charset="2"/>
        <a:buChar char="§"/>
        <a:defRPr sz="1801" kern="1200" baseline="0">
          <a:solidFill>
            <a:schemeClr val="tx1"/>
          </a:solidFill>
          <a:latin typeface="Arial" panose="020B0604020202020204" pitchFamily="34" charset="0"/>
          <a:ea typeface="+mn-ea"/>
          <a:cs typeface="+mn-cs"/>
        </a:defRPr>
      </a:lvl1pPr>
      <a:lvl2pPr marL="742913" indent="-285737" algn="l" defTabSz="914354" rtl="0" eaLnBrk="1" latinLnBrk="0" hangingPunct="1">
        <a:spcBef>
          <a:spcPct val="20000"/>
        </a:spcBef>
        <a:buFont typeface="Wingdings" panose="05000000000000000000" pitchFamily="2" charset="2"/>
        <a:buChar char="§"/>
        <a:defRPr sz="1600" kern="1200" baseline="0">
          <a:solidFill>
            <a:schemeClr val="tx1"/>
          </a:solidFill>
          <a:latin typeface="Arial" panose="020B0604020202020204" pitchFamily="34" charset="0"/>
          <a:ea typeface="+mn-ea"/>
          <a:cs typeface="+mn-cs"/>
        </a:defRPr>
      </a:lvl2pPr>
      <a:lvl3pPr marL="1142943" indent="-228589" algn="l" defTabSz="914354" rtl="0" eaLnBrk="1" latinLnBrk="0" hangingPunct="1">
        <a:spcBef>
          <a:spcPct val="20000"/>
        </a:spcBef>
        <a:buFont typeface="Wingdings" panose="05000000000000000000" pitchFamily="2" charset="2"/>
        <a:buChar char="ü"/>
        <a:defRPr sz="1401" kern="1200" baseline="0">
          <a:solidFill>
            <a:schemeClr val="tx1"/>
          </a:solidFill>
          <a:latin typeface="Arial" panose="020B0604020202020204" pitchFamily="34" charset="0"/>
          <a:ea typeface="+mn-ea"/>
          <a:cs typeface="+mn-cs"/>
        </a:defRPr>
      </a:lvl3pPr>
      <a:lvl4pPr marL="1600121" indent="-228589" algn="l" defTabSz="914354" rtl="0" eaLnBrk="1" latinLnBrk="0" hangingPunct="1">
        <a:spcBef>
          <a:spcPct val="20000"/>
        </a:spcBef>
        <a:buFont typeface="Wingdings" panose="05000000000000000000" pitchFamily="2" charset="2"/>
        <a:buChar char="Ø"/>
        <a:defRPr sz="1200" kern="1200" baseline="0">
          <a:solidFill>
            <a:schemeClr val="tx1"/>
          </a:solidFill>
          <a:latin typeface="Arial" panose="020B0604020202020204" pitchFamily="34" charset="0"/>
          <a:ea typeface="+mn-ea"/>
          <a:cs typeface="+mn-cs"/>
        </a:defRPr>
      </a:lvl4pPr>
      <a:lvl5pPr marL="2057298" indent="-228589" algn="l" defTabSz="914354" rtl="0" eaLnBrk="1" latinLnBrk="0" hangingPunct="1">
        <a:spcBef>
          <a:spcPct val="20000"/>
        </a:spcBef>
        <a:buFont typeface="Wingdings" panose="05000000000000000000" pitchFamily="2" charset="2"/>
        <a:buChar char="Ø"/>
        <a:defRPr sz="1200" kern="1200" baseline="0">
          <a:solidFill>
            <a:schemeClr val="tx1"/>
          </a:solidFill>
          <a:latin typeface="Arial" panose="020B0604020202020204" pitchFamily="34" charset="0"/>
          <a:ea typeface="+mn-ea"/>
          <a:cs typeface="+mn-cs"/>
        </a:defRPr>
      </a:lvl5pPr>
      <a:lvl6pPr marL="251447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7"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tif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5.tiff"/><Relationship Id="rId5" Type="http://schemas.openxmlformats.org/officeDocument/2006/relationships/image" Target="../media/image34.tiff"/><Relationship Id="rId4" Type="http://schemas.openxmlformats.org/officeDocument/2006/relationships/image" Target="../media/image33.tiff"/></Relationships>
</file>

<file path=ppt/slides/_rels/slide19.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0.tiff"/><Relationship Id="rId4" Type="http://schemas.openxmlformats.org/officeDocument/2006/relationships/image" Target="../media/image39.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2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slides/_rels/slide28.xml.rels><?xml version="1.0" encoding="UTF-8" standalone="yes"?>
<Relationships xmlns="http://schemas.openxmlformats.org/package/2006/relationships"><Relationship Id="rId3" Type="http://schemas.openxmlformats.org/officeDocument/2006/relationships/image" Target="../media/image55.emf"/><Relationship Id="rId7" Type="http://schemas.openxmlformats.org/officeDocument/2006/relationships/image" Target="../media/image59.e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6.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inspirehep.net/record/1636290/files/arXiv:1711.05333.pdf" TargetMode="External"/><Relationship Id="rId3" Type="http://schemas.openxmlformats.org/officeDocument/2006/relationships/hyperlink" Target="https://doi.org/10.1109/TNS.2016.2550503" TargetMode="External"/><Relationship Id="rId7" Type="http://schemas.openxmlformats.org/officeDocument/2006/relationships/hyperlink" Target="http://arxiv.org/abs/1801.03087" TargetMode="External"/><Relationship Id="rId12" Type="http://schemas.openxmlformats.org/officeDocument/2006/relationships/hyperlink" Target="https://doi.org/10.1016/j.nima.2015.11.157"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doi.org/10.1109/NSSMIC.2013.6829463" TargetMode="External"/><Relationship Id="rId11" Type="http://schemas.openxmlformats.org/officeDocument/2006/relationships/hyperlink" Target="https://doi.org/10.1109/NSSMIC.2015.7581965" TargetMode="External"/><Relationship Id="rId5" Type="http://schemas.openxmlformats.org/officeDocument/2006/relationships/hyperlink" Target="https://doi.org/10.1109/NSSMIC.2014.7431059" TargetMode="External"/><Relationship Id="rId10" Type="http://schemas.openxmlformats.org/officeDocument/2006/relationships/hyperlink" Target="https://doi.org/10.1088/1748-0221/11/06/P06012" TargetMode="External"/><Relationship Id="rId4" Type="http://schemas.openxmlformats.org/officeDocument/2006/relationships/hyperlink" Target="https://inspirehep.net/record/1409973/files/arXiv:1512.05309.pdf" TargetMode="External"/><Relationship Id="rId9" Type="http://schemas.openxmlformats.org/officeDocument/2006/relationships/hyperlink" Target="https://arxiv.org/abs/1708.07931v1"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doi.org/10.1109/TNS.2015.2487999"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doi.org/10.1016/j.nima.2016.08.007" TargetMode="External"/><Relationship Id="rId5" Type="http://schemas.openxmlformats.org/officeDocument/2006/relationships/hyperlink" Target="https://doi.org/10.1016/j.nima.2015.02.017" TargetMode="External"/><Relationship Id="rId4" Type="http://schemas.openxmlformats.org/officeDocument/2006/relationships/hyperlink" Target="https://doi.org/10.1016/j.nima.2015.11.071"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image" Target="../media/image62.emf"/></Relationships>
</file>

<file path=ppt/slides/_rels/slide39.xml.rels><?xml version="1.0" encoding="UTF-8" standalone="yes"?>
<Relationships xmlns="http://schemas.openxmlformats.org/package/2006/relationships"><Relationship Id="rId3" Type="http://schemas.openxmlformats.org/officeDocument/2006/relationships/image" Target="../media/image65.emf"/><Relationship Id="rId7" Type="http://schemas.openxmlformats.org/officeDocument/2006/relationships/image" Target="../media/image69.em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0.tif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3.tiff"/><Relationship Id="rId5" Type="http://schemas.openxmlformats.org/officeDocument/2006/relationships/image" Target="../media/image72.tiff"/><Relationship Id="rId4" Type="http://schemas.openxmlformats.org/officeDocument/2006/relationships/image" Target="../media/image71.tif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524017" y="2133609"/>
            <a:ext cx="9144001" cy="1066800"/>
          </a:xfrm>
          <a:prstGeom prst="rect">
            <a:avLst/>
          </a:prstGeom>
        </p:spPr>
        <p:txBody>
          <a:bodyPr vert="horz" lIns="91440" tIns="45721" rIns="91440" bIns="45721" rtlCol="0" anchor="ctr">
            <a:noAutofit/>
          </a:bodyPr>
          <a:lstStyle>
            <a:lvl1pPr algn="ctr" defTabSz="914400" rtl="0" eaLnBrk="1" latinLnBrk="0" hangingPunct="1">
              <a:spcBef>
                <a:spcPct val="0"/>
              </a:spcBef>
              <a:buNone/>
              <a:defRPr sz="3000" kern="1200" baseline="0">
                <a:solidFill>
                  <a:schemeClr val="tx2"/>
                </a:solidFill>
                <a:latin typeface="Arial" panose="020B0604020202020204" pitchFamily="34" charset="0"/>
                <a:ea typeface="+mj-ea"/>
                <a:cs typeface="+mj-cs"/>
              </a:defRPr>
            </a:lvl1pPr>
          </a:lstStyle>
          <a:p>
            <a:pPr>
              <a:lnSpc>
                <a:spcPts val="4000"/>
              </a:lnSpc>
            </a:pPr>
            <a:r>
              <a:rPr lang="en-US" sz="2800" b="1" dirty="0">
                <a:solidFill>
                  <a:srgbClr val="C00000"/>
                </a:solidFill>
                <a:cs typeface="Arial" panose="020B0604020202020204" pitchFamily="34" charset="0"/>
              </a:rPr>
              <a:t>eRD6 Progress Report</a:t>
            </a:r>
          </a:p>
        </p:txBody>
      </p:sp>
      <p:sp>
        <p:nvSpPr>
          <p:cNvPr id="8" name="Subtitle 2"/>
          <p:cNvSpPr>
            <a:spLocks noGrp="1"/>
          </p:cNvSpPr>
          <p:nvPr>
            <p:ph type="subTitle" idx="1"/>
          </p:nvPr>
        </p:nvSpPr>
        <p:spPr>
          <a:xfrm>
            <a:off x="1524000" y="3200403"/>
            <a:ext cx="9144000" cy="2590799"/>
          </a:xfrm>
        </p:spPr>
        <p:txBody>
          <a:bodyPr>
            <a:normAutofit/>
          </a:bodyPr>
          <a:lstStyle/>
          <a:p>
            <a:pPr>
              <a:lnSpc>
                <a:spcPct val="150000"/>
              </a:lnSpc>
              <a:spcBef>
                <a:spcPts val="601"/>
              </a:spcBef>
            </a:pPr>
            <a:r>
              <a:rPr lang="en-US" sz="2000" b="1" dirty="0">
                <a:solidFill>
                  <a:schemeClr val="tx1"/>
                </a:solidFill>
                <a:cs typeface="Arial" panose="020B0604020202020204" pitchFamily="34" charset="0"/>
              </a:rPr>
              <a:t>Kondo Gnanvo </a:t>
            </a:r>
          </a:p>
          <a:p>
            <a:pPr>
              <a:spcBef>
                <a:spcPts val="601"/>
              </a:spcBef>
            </a:pPr>
            <a:r>
              <a:rPr lang="en-US" sz="1600" dirty="0">
                <a:solidFill>
                  <a:schemeClr val="tx2"/>
                </a:solidFill>
                <a:cs typeface="Arial" panose="020B0604020202020204" pitchFamily="34" charset="0"/>
              </a:rPr>
              <a:t>On Behalf of eRD6</a:t>
            </a:r>
          </a:p>
          <a:p>
            <a:pPr>
              <a:spcBef>
                <a:spcPts val="601"/>
              </a:spcBef>
            </a:pPr>
            <a:endParaRPr lang="en-US" sz="1400" i="1" dirty="0">
              <a:solidFill>
                <a:schemeClr val="tx2"/>
              </a:solidFill>
              <a:cs typeface="Arial" panose="020B0604020202020204" pitchFamily="34" charset="0"/>
            </a:endParaRPr>
          </a:p>
          <a:p>
            <a:pPr algn="l"/>
            <a:endParaRPr lang="en-US" sz="1100" b="1" i="1" dirty="0">
              <a:solidFill>
                <a:srgbClr val="000000"/>
              </a:solidFill>
              <a:cs typeface="Arial" panose="020B0604020202020204" pitchFamily="34" charset="0"/>
            </a:endParaRPr>
          </a:p>
          <a:p>
            <a:r>
              <a:rPr lang="en-US" sz="1600" dirty="0">
                <a:solidFill>
                  <a:schemeClr val="tx1"/>
                </a:solidFill>
                <a:cs typeface="Arial" panose="020B0604020202020204" pitchFamily="34" charset="0"/>
              </a:rPr>
              <a:t>EIC GENERIC DETECTOR R&amp;D ADVISORY COMMITTEE MEETING</a:t>
            </a:r>
          </a:p>
          <a:p>
            <a:r>
              <a:rPr lang="en-US" sz="1600" dirty="0">
                <a:solidFill>
                  <a:schemeClr val="tx2"/>
                </a:solidFill>
                <a:cs typeface="Arial" panose="020B0604020202020204" pitchFamily="34" charset="0"/>
              </a:rPr>
              <a:t>January 18, 2017</a:t>
            </a:r>
          </a:p>
        </p:txBody>
      </p:sp>
    </p:spTree>
    <p:extLst>
      <p:ext uri="{BB962C8B-B14F-4D97-AF65-F5344CB8AC3E}">
        <p14:creationId xmlns:p14="http://schemas.microsoft.com/office/powerpoint/2010/main" val="1847624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 </a:t>
            </a:r>
            <a:r>
              <a:rPr lang="en-US" sz="2400" dirty="0">
                <a:solidFill>
                  <a:schemeClr val="tx2"/>
                </a:solidFill>
                <a:latin typeface="Arial" panose="020B0604020202020204" pitchFamily="34" charset="0"/>
                <a:cs typeface="Arial" panose="020B0604020202020204" pitchFamily="34" charset="0"/>
              </a:rPr>
              <a:t>FIT Prototype Module Features</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10</a:t>
            </a:fld>
            <a:endParaRPr lang="en-US" dirty="0"/>
          </a:p>
        </p:txBody>
      </p:sp>
      <p:sp>
        <p:nvSpPr>
          <p:cNvPr id="51" name="Content Placeholder 2">
            <a:extLst>
              <a:ext uri="{FF2B5EF4-FFF2-40B4-BE49-F238E27FC236}">
                <a16:creationId xmlns:a16="http://schemas.microsoft.com/office/drawing/2014/main" id="{C8DABAB6-36BE-46C8-A6E7-BA25B327645D}"/>
              </a:ext>
            </a:extLst>
          </p:cNvPr>
          <p:cNvSpPr>
            <a:spLocks noGrp="1"/>
          </p:cNvSpPr>
          <p:nvPr>
            <p:ph idx="1"/>
          </p:nvPr>
        </p:nvSpPr>
        <p:spPr>
          <a:xfrm>
            <a:off x="0" y="1008729"/>
            <a:ext cx="12192000" cy="5371515"/>
          </a:xfrm>
        </p:spPr>
        <p:txBody>
          <a:bodyPr>
            <a:normAutofit fontScale="92500" lnSpcReduction="10000"/>
          </a:bodyPr>
          <a:lstStyle/>
          <a:p>
            <a:pPr marL="0" indent="0">
              <a:buNone/>
            </a:pPr>
            <a:r>
              <a:rPr lang="en-US" sz="2800" b="1" dirty="0"/>
              <a:t>Forward Tracker Prototype:</a:t>
            </a:r>
          </a:p>
          <a:p>
            <a:r>
              <a:rPr lang="en-US" sz="2800" dirty="0"/>
              <a:t>Large trapezoidal Triple-GEM Detector (3/1/2/1 mm gaps)</a:t>
            </a:r>
          </a:p>
          <a:p>
            <a:pPr>
              <a:spcBef>
                <a:spcPts val="1200"/>
              </a:spcBef>
            </a:pPr>
            <a:r>
              <a:rPr lang="en-US" sz="2800" dirty="0"/>
              <a:t>Mechanical detector assembly </a:t>
            </a:r>
            <a:r>
              <a:rPr lang="en-US" sz="2800" b="1" u="sng" dirty="0"/>
              <a:t>without any spacers in active area</a:t>
            </a:r>
            <a:r>
              <a:rPr lang="en-US" sz="2800" b="1" dirty="0"/>
              <a:t>                                 </a:t>
            </a:r>
          </a:p>
          <a:p>
            <a:pPr>
              <a:spcBef>
                <a:spcPts val="1200"/>
              </a:spcBef>
            </a:pPr>
            <a:r>
              <a:rPr lang="en-US" sz="2800" b="1" dirty="0"/>
              <a:t>Construction </a:t>
            </a:r>
            <a:r>
              <a:rPr lang="en-US" sz="2800" b="1" u="sng" dirty="0"/>
              <a:t>without rigid PCBs</a:t>
            </a:r>
            <a:r>
              <a:rPr lang="en-US" sz="2800" b="1" dirty="0"/>
              <a:t> (drift, readout) </a:t>
            </a:r>
            <a:r>
              <a:rPr lang="en-US" sz="2800" dirty="0"/>
              <a:t>to reduce mass, rad. length</a:t>
            </a:r>
          </a:p>
          <a:p>
            <a:pPr lvl="1"/>
            <a:r>
              <a:rPr lang="en-US" sz="2400" dirty="0"/>
              <a:t>Signal readout strips on a foil</a:t>
            </a:r>
          </a:p>
          <a:p>
            <a:pPr lvl="1"/>
            <a:r>
              <a:rPr lang="en-US" sz="2400" dirty="0"/>
              <a:t>GEM foil as drift electrode</a:t>
            </a:r>
          </a:p>
          <a:p>
            <a:pPr lvl="1"/>
            <a:r>
              <a:rPr lang="en-US" sz="2400" dirty="0"/>
              <a:t>3 GEM foils for gas gain</a:t>
            </a:r>
          </a:p>
          <a:p>
            <a:pPr lvl="1"/>
            <a:r>
              <a:rPr lang="en-US" sz="2400" dirty="0"/>
              <a:t>Stiff carbon fiber frames on perimeter to hold foil stack tension</a:t>
            </a:r>
          </a:p>
          <a:p>
            <a:pPr>
              <a:spcBef>
                <a:spcPts val="1200"/>
              </a:spcBef>
            </a:pPr>
            <a:r>
              <a:rPr lang="en-US" sz="2800" b="1" u="sng" dirty="0"/>
              <a:t>Zigzag strip readout</a:t>
            </a:r>
            <a:r>
              <a:rPr lang="en-US" sz="2800" b="1" dirty="0"/>
              <a:t> </a:t>
            </a:r>
            <a:r>
              <a:rPr lang="en-US" sz="2800" dirty="0"/>
              <a:t>to minimize number of strips &amp; electronic channels</a:t>
            </a:r>
          </a:p>
          <a:p>
            <a:pPr lvl="1"/>
            <a:r>
              <a:rPr lang="en-US" sz="2400" dirty="0"/>
              <a:t>reduce system cost </a:t>
            </a:r>
          </a:p>
          <a:p>
            <a:pPr lvl="1"/>
            <a:r>
              <a:rPr lang="en-US" sz="2400" dirty="0"/>
              <a:t>maintain good spatial resolution</a:t>
            </a:r>
          </a:p>
          <a:p>
            <a:pPr lvl="1"/>
            <a:r>
              <a:rPr lang="en-US" sz="2400" dirty="0"/>
              <a:t>all electronics placed on wide end of trapezoid</a:t>
            </a:r>
          </a:p>
          <a:p>
            <a:endParaRPr lang="en-US" sz="2800" dirty="0"/>
          </a:p>
        </p:txBody>
      </p:sp>
    </p:spTree>
    <p:extLst>
      <p:ext uri="{BB962C8B-B14F-4D97-AF65-F5344CB8AC3E}">
        <p14:creationId xmlns:p14="http://schemas.microsoft.com/office/powerpoint/2010/main" val="4027018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 </a:t>
            </a:r>
            <a:r>
              <a:rPr lang="en-US" sz="2400" dirty="0">
                <a:solidFill>
                  <a:schemeClr val="tx2"/>
                </a:solidFill>
                <a:latin typeface="Arial" panose="020B0604020202020204" pitchFamily="34" charset="0"/>
                <a:cs typeface="Arial" panose="020B0604020202020204" pitchFamily="34" charset="0"/>
              </a:rPr>
              <a:t>FIT Prototype Test Assembly</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11</a:t>
            </a:fld>
            <a:endParaRPr lang="en-US" dirty="0"/>
          </a:p>
        </p:txBody>
      </p:sp>
      <p:sp>
        <p:nvSpPr>
          <p:cNvPr id="9" name="TextBox 8">
            <a:extLst>
              <a:ext uri="{FF2B5EF4-FFF2-40B4-BE49-F238E27FC236}">
                <a16:creationId xmlns:a16="http://schemas.microsoft.com/office/drawing/2014/main" id="{93B00DB2-6724-45A2-A61B-E1F01F8694DC}"/>
              </a:ext>
            </a:extLst>
          </p:cNvPr>
          <p:cNvSpPr txBox="1"/>
          <p:nvPr/>
        </p:nvSpPr>
        <p:spPr>
          <a:xfrm>
            <a:off x="45999" y="1005749"/>
            <a:ext cx="6256841" cy="1323439"/>
          </a:xfrm>
          <a:prstGeom prst="rect">
            <a:avLst/>
          </a:prstGeom>
          <a:noFill/>
        </p:spPr>
        <p:txBody>
          <a:bodyPr wrap="none" rtlCol="0">
            <a:spAutoFit/>
          </a:bodyPr>
          <a:lstStyle/>
          <a:p>
            <a:r>
              <a:rPr lang="en-US" sz="2000" b="1" dirty="0"/>
              <a:t>Use low-mass, low-cost 3D-printed ABS material:</a:t>
            </a:r>
          </a:p>
          <a:p>
            <a:pPr marL="285750" indent="-285750">
              <a:buFont typeface="Arial" panose="020B0604020202020204" pitchFamily="34" charset="0"/>
              <a:buChar char="•"/>
            </a:pPr>
            <a:r>
              <a:rPr lang="en-US" sz="2000" dirty="0"/>
              <a:t>Inner frames for sandwiching 5-foil stack</a:t>
            </a:r>
          </a:p>
          <a:p>
            <a:pPr marL="285750" indent="-285750">
              <a:buFont typeface="Arial" panose="020B0604020202020204" pitchFamily="34" charset="0"/>
              <a:buChar char="•"/>
            </a:pPr>
            <a:r>
              <a:rPr lang="en-US" sz="2000" dirty="0"/>
              <a:t>Pull-out posts to stretch foil stack against</a:t>
            </a:r>
          </a:p>
          <a:p>
            <a:pPr marL="285750" indent="-285750">
              <a:buFont typeface="Arial" panose="020B0604020202020204" pitchFamily="34" charset="0"/>
              <a:buChar char="•"/>
            </a:pPr>
            <a:endParaRPr lang="en-US" sz="2000" dirty="0"/>
          </a:p>
        </p:txBody>
      </p:sp>
      <p:pic>
        <p:nvPicPr>
          <p:cNvPr id="10" name="Picture 9">
            <a:extLst>
              <a:ext uri="{FF2B5EF4-FFF2-40B4-BE49-F238E27FC236}">
                <a16:creationId xmlns:a16="http://schemas.microsoft.com/office/drawing/2014/main" id="{D9773B65-7DC7-432A-B012-8BC1D81829BD}"/>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l="15219" t="-144" r="11356" b="35805"/>
          <a:stretch/>
        </p:blipFill>
        <p:spPr>
          <a:xfrm>
            <a:off x="175391" y="2118444"/>
            <a:ext cx="5854473" cy="4442251"/>
          </a:xfrm>
          <a:prstGeom prst="rect">
            <a:avLst/>
          </a:prstGeom>
        </p:spPr>
      </p:pic>
      <p:pic>
        <p:nvPicPr>
          <p:cNvPr id="11" name="Content Placeholder 10">
            <a:extLst>
              <a:ext uri="{FF2B5EF4-FFF2-40B4-BE49-F238E27FC236}">
                <a16:creationId xmlns:a16="http://schemas.microsoft.com/office/drawing/2014/main" id="{8DA154E9-4DF3-4670-B526-F2CC784909F7}"/>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l="23035" r="39352" b="7817"/>
          <a:stretch/>
        </p:blipFill>
        <p:spPr>
          <a:xfrm rot="5400000">
            <a:off x="7086709" y="166542"/>
            <a:ext cx="3850260" cy="5648730"/>
          </a:xfrm>
        </p:spPr>
      </p:pic>
      <p:pic>
        <p:nvPicPr>
          <p:cNvPr id="12" name="Picture 11">
            <a:extLst>
              <a:ext uri="{FF2B5EF4-FFF2-40B4-BE49-F238E27FC236}">
                <a16:creationId xmlns:a16="http://schemas.microsoft.com/office/drawing/2014/main" id="{73703D78-4B8A-4DCC-8F36-9DAB469BB0AA}"/>
              </a:ext>
            </a:extLst>
          </p:cNvPr>
          <p:cNvPicPr>
            <a:picLocks noChangeAspect="1"/>
          </p:cNvPicPr>
          <p:nvPr/>
        </p:nvPicPr>
        <p:blipFill rotWithShape="1">
          <a:blip r:embed="rId6">
            <a:extLst>
              <a:ext uri="{28A0092B-C50C-407E-A947-70E740481C1C}">
                <a14:useLocalDpi xmlns:a14="http://schemas.microsoft.com/office/drawing/2010/main" val="0"/>
              </a:ext>
            </a:extLst>
          </a:blip>
          <a:srcRect l="5403" t="18601" r="4631" b="36878"/>
          <a:stretch/>
        </p:blipFill>
        <p:spPr>
          <a:xfrm>
            <a:off x="6187474" y="5083289"/>
            <a:ext cx="5648730" cy="1477405"/>
          </a:xfrm>
          <a:prstGeom prst="rect">
            <a:avLst/>
          </a:prstGeom>
        </p:spPr>
      </p:pic>
      <p:sp>
        <p:nvSpPr>
          <p:cNvPr id="13" name="TextBox 12">
            <a:extLst>
              <a:ext uri="{FF2B5EF4-FFF2-40B4-BE49-F238E27FC236}">
                <a16:creationId xmlns:a16="http://schemas.microsoft.com/office/drawing/2014/main" id="{63DAB917-4987-42DD-AC7A-601BF0CC0EF1}"/>
              </a:ext>
            </a:extLst>
          </p:cNvPr>
          <p:cNvSpPr txBox="1"/>
          <p:nvPr/>
        </p:nvSpPr>
        <p:spPr>
          <a:xfrm>
            <a:off x="11560778" y="5426277"/>
            <a:ext cx="284052" cy="307777"/>
          </a:xfrm>
          <a:prstGeom prst="rect">
            <a:avLst/>
          </a:prstGeom>
          <a:noFill/>
        </p:spPr>
        <p:txBody>
          <a:bodyPr wrap="none" rtlCol="0">
            <a:spAutoFit/>
          </a:bodyPr>
          <a:lstStyle/>
          <a:p>
            <a:r>
              <a:rPr lang="en-US" sz="1400" dirty="0">
                <a:solidFill>
                  <a:schemeClr val="bg1"/>
                </a:solidFill>
              </a:rPr>
              <a:t>3</a:t>
            </a:r>
          </a:p>
        </p:txBody>
      </p:sp>
      <p:sp>
        <p:nvSpPr>
          <p:cNvPr id="14" name="TextBox 13">
            <a:extLst>
              <a:ext uri="{FF2B5EF4-FFF2-40B4-BE49-F238E27FC236}">
                <a16:creationId xmlns:a16="http://schemas.microsoft.com/office/drawing/2014/main" id="{9036898F-787C-4F65-B1F3-68A89D80373D}"/>
              </a:ext>
            </a:extLst>
          </p:cNvPr>
          <p:cNvSpPr txBox="1"/>
          <p:nvPr/>
        </p:nvSpPr>
        <p:spPr>
          <a:xfrm>
            <a:off x="11561541" y="5584903"/>
            <a:ext cx="284052" cy="307777"/>
          </a:xfrm>
          <a:prstGeom prst="rect">
            <a:avLst/>
          </a:prstGeom>
          <a:noFill/>
        </p:spPr>
        <p:txBody>
          <a:bodyPr wrap="none" rtlCol="0">
            <a:spAutoFit/>
          </a:bodyPr>
          <a:lstStyle/>
          <a:p>
            <a:r>
              <a:rPr lang="en-US" sz="1400" dirty="0">
                <a:solidFill>
                  <a:schemeClr val="bg1"/>
                </a:solidFill>
              </a:rPr>
              <a:t>1</a:t>
            </a:r>
          </a:p>
        </p:txBody>
      </p:sp>
      <p:sp>
        <p:nvSpPr>
          <p:cNvPr id="15" name="TextBox 14">
            <a:extLst>
              <a:ext uri="{FF2B5EF4-FFF2-40B4-BE49-F238E27FC236}">
                <a16:creationId xmlns:a16="http://schemas.microsoft.com/office/drawing/2014/main" id="{B8038676-F0DF-4F8E-B9BC-8F6D46FF7EE6}"/>
              </a:ext>
            </a:extLst>
          </p:cNvPr>
          <p:cNvSpPr txBox="1"/>
          <p:nvPr/>
        </p:nvSpPr>
        <p:spPr>
          <a:xfrm>
            <a:off x="11565473" y="5738795"/>
            <a:ext cx="284052" cy="307777"/>
          </a:xfrm>
          <a:prstGeom prst="rect">
            <a:avLst/>
          </a:prstGeom>
          <a:noFill/>
        </p:spPr>
        <p:txBody>
          <a:bodyPr wrap="none" rtlCol="0">
            <a:spAutoFit/>
          </a:bodyPr>
          <a:lstStyle/>
          <a:p>
            <a:r>
              <a:rPr lang="en-US" sz="1400" dirty="0">
                <a:solidFill>
                  <a:schemeClr val="bg1"/>
                </a:solidFill>
              </a:rPr>
              <a:t>2</a:t>
            </a:r>
          </a:p>
        </p:txBody>
      </p:sp>
      <p:sp>
        <p:nvSpPr>
          <p:cNvPr id="16" name="TextBox 15">
            <a:extLst>
              <a:ext uri="{FF2B5EF4-FFF2-40B4-BE49-F238E27FC236}">
                <a16:creationId xmlns:a16="http://schemas.microsoft.com/office/drawing/2014/main" id="{EBF0B4DD-591A-4212-B392-E403A03B7EF6}"/>
              </a:ext>
            </a:extLst>
          </p:cNvPr>
          <p:cNvSpPr txBox="1"/>
          <p:nvPr/>
        </p:nvSpPr>
        <p:spPr>
          <a:xfrm>
            <a:off x="11560778" y="5895336"/>
            <a:ext cx="284052" cy="307777"/>
          </a:xfrm>
          <a:prstGeom prst="rect">
            <a:avLst/>
          </a:prstGeom>
          <a:noFill/>
        </p:spPr>
        <p:txBody>
          <a:bodyPr wrap="none" rtlCol="0">
            <a:spAutoFit/>
          </a:bodyPr>
          <a:lstStyle/>
          <a:p>
            <a:r>
              <a:rPr lang="en-US" sz="1400" dirty="0">
                <a:solidFill>
                  <a:schemeClr val="bg1"/>
                </a:solidFill>
              </a:rPr>
              <a:t>1</a:t>
            </a:r>
          </a:p>
        </p:txBody>
      </p:sp>
      <p:sp>
        <p:nvSpPr>
          <p:cNvPr id="17" name="TextBox 16">
            <a:extLst>
              <a:ext uri="{FF2B5EF4-FFF2-40B4-BE49-F238E27FC236}">
                <a16:creationId xmlns:a16="http://schemas.microsoft.com/office/drawing/2014/main" id="{557CAA8C-1FBB-4A10-81BE-6545CFEC29EC}"/>
              </a:ext>
            </a:extLst>
          </p:cNvPr>
          <p:cNvSpPr txBox="1"/>
          <p:nvPr/>
        </p:nvSpPr>
        <p:spPr>
          <a:xfrm>
            <a:off x="11764449" y="5439112"/>
            <a:ext cx="441146" cy="276999"/>
          </a:xfrm>
          <a:prstGeom prst="rect">
            <a:avLst/>
          </a:prstGeom>
          <a:noFill/>
        </p:spPr>
        <p:txBody>
          <a:bodyPr wrap="none" rtlCol="0">
            <a:spAutoFit/>
          </a:bodyPr>
          <a:lstStyle/>
          <a:p>
            <a:r>
              <a:rPr lang="en-US" sz="1200" dirty="0"/>
              <a:t>mm</a:t>
            </a:r>
          </a:p>
        </p:txBody>
      </p:sp>
      <p:sp>
        <p:nvSpPr>
          <p:cNvPr id="18" name="TextBox 17">
            <a:extLst>
              <a:ext uri="{FF2B5EF4-FFF2-40B4-BE49-F238E27FC236}">
                <a16:creationId xmlns:a16="http://schemas.microsoft.com/office/drawing/2014/main" id="{DD109071-2974-424F-B17D-15E56B21CA1F}"/>
              </a:ext>
            </a:extLst>
          </p:cNvPr>
          <p:cNvSpPr txBox="1"/>
          <p:nvPr/>
        </p:nvSpPr>
        <p:spPr>
          <a:xfrm>
            <a:off x="9506547" y="1277621"/>
            <a:ext cx="2095445" cy="369332"/>
          </a:xfrm>
          <a:prstGeom prst="rect">
            <a:avLst/>
          </a:prstGeom>
          <a:noFill/>
        </p:spPr>
        <p:txBody>
          <a:bodyPr wrap="none" rtlCol="0">
            <a:spAutoFit/>
          </a:bodyPr>
          <a:lstStyle/>
          <a:p>
            <a:r>
              <a:rPr lang="en-US" dirty="0">
                <a:solidFill>
                  <a:schemeClr val="bg1"/>
                </a:solidFill>
              </a:rPr>
              <a:t>Inner frame pieces</a:t>
            </a:r>
          </a:p>
        </p:txBody>
      </p:sp>
      <p:sp>
        <p:nvSpPr>
          <p:cNvPr id="19" name="TextBox 18">
            <a:extLst>
              <a:ext uri="{FF2B5EF4-FFF2-40B4-BE49-F238E27FC236}">
                <a16:creationId xmlns:a16="http://schemas.microsoft.com/office/drawing/2014/main" id="{2DA70164-E0AF-45ED-97EC-1D32BE07FB09}"/>
              </a:ext>
            </a:extLst>
          </p:cNvPr>
          <p:cNvSpPr txBox="1"/>
          <p:nvPr/>
        </p:nvSpPr>
        <p:spPr>
          <a:xfrm>
            <a:off x="11766990" y="5598500"/>
            <a:ext cx="441146" cy="276999"/>
          </a:xfrm>
          <a:prstGeom prst="rect">
            <a:avLst/>
          </a:prstGeom>
          <a:noFill/>
        </p:spPr>
        <p:txBody>
          <a:bodyPr wrap="none" rtlCol="0">
            <a:spAutoFit/>
          </a:bodyPr>
          <a:lstStyle/>
          <a:p>
            <a:r>
              <a:rPr lang="en-US" sz="1200" dirty="0"/>
              <a:t>mm</a:t>
            </a:r>
          </a:p>
        </p:txBody>
      </p:sp>
      <p:sp>
        <p:nvSpPr>
          <p:cNvPr id="20" name="TextBox 19">
            <a:extLst>
              <a:ext uri="{FF2B5EF4-FFF2-40B4-BE49-F238E27FC236}">
                <a16:creationId xmlns:a16="http://schemas.microsoft.com/office/drawing/2014/main" id="{0AC4EE9E-1A5B-42B0-8FDA-503CED137913}"/>
              </a:ext>
            </a:extLst>
          </p:cNvPr>
          <p:cNvSpPr txBox="1"/>
          <p:nvPr/>
        </p:nvSpPr>
        <p:spPr>
          <a:xfrm>
            <a:off x="11760739" y="5750864"/>
            <a:ext cx="441146" cy="276999"/>
          </a:xfrm>
          <a:prstGeom prst="rect">
            <a:avLst/>
          </a:prstGeom>
          <a:noFill/>
        </p:spPr>
        <p:txBody>
          <a:bodyPr wrap="none" rtlCol="0">
            <a:spAutoFit/>
          </a:bodyPr>
          <a:lstStyle/>
          <a:p>
            <a:r>
              <a:rPr lang="en-US" sz="1200" dirty="0"/>
              <a:t>mm</a:t>
            </a:r>
          </a:p>
        </p:txBody>
      </p:sp>
      <p:sp>
        <p:nvSpPr>
          <p:cNvPr id="21" name="TextBox 20">
            <a:extLst>
              <a:ext uri="{FF2B5EF4-FFF2-40B4-BE49-F238E27FC236}">
                <a16:creationId xmlns:a16="http://schemas.microsoft.com/office/drawing/2014/main" id="{D975988F-514E-4A81-8D6B-1BCDB2270E47}"/>
              </a:ext>
            </a:extLst>
          </p:cNvPr>
          <p:cNvSpPr txBox="1"/>
          <p:nvPr/>
        </p:nvSpPr>
        <p:spPr>
          <a:xfrm>
            <a:off x="11766990" y="5912129"/>
            <a:ext cx="441146" cy="276999"/>
          </a:xfrm>
          <a:prstGeom prst="rect">
            <a:avLst/>
          </a:prstGeom>
          <a:noFill/>
        </p:spPr>
        <p:txBody>
          <a:bodyPr wrap="none" rtlCol="0">
            <a:spAutoFit/>
          </a:bodyPr>
          <a:lstStyle/>
          <a:p>
            <a:r>
              <a:rPr lang="en-US" sz="1200" dirty="0"/>
              <a:t>mm</a:t>
            </a:r>
          </a:p>
        </p:txBody>
      </p:sp>
      <p:sp>
        <p:nvSpPr>
          <p:cNvPr id="22" name="TextBox 21">
            <a:extLst>
              <a:ext uri="{FF2B5EF4-FFF2-40B4-BE49-F238E27FC236}">
                <a16:creationId xmlns:a16="http://schemas.microsoft.com/office/drawing/2014/main" id="{403BBA78-4CEC-4755-AD4A-989092ADE726}"/>
              </a:ext>
            </a:extLst>
          </p:cNvPr>
          <p:cNvSpPr txBox="1"/>
          <p:nvPr/>
        </p:nvSpPr>
        <p:spPr>
          <a:xfrm>
            <a:off x="7428659" y="5523437"/>
            <a:ext cx="1505541" cy="738664"/>
          </a:xfrm>
          <a:prstGeom prst="rect">
            <a:avLst/>
          </a:prstGeom>
          <a:noFill/>
        </p:spPr>
        <p:txBody>
          <a:bodyPr wrap="none" rtlCol="0">
            <a:spAutoFit/>
          </a:bodyPr>
          <a:lstStyle/>
          <a:p>
            <a:pPr algn="ctr"/>
            <a:r>
              <a:rPr lang="en-US" sz="1400" b="1" dirty="0"/>
              <a:t>embedded nuts</a:t>
            </a:r>
          </a:p>
          <a:p>
            <a:pPr algn="ctr"/>
            <a:r>
              <a:rPr lang="en-US" sz="1400" b="1" dirty="0"/>
              <a:t>for stretching</a:t>
            </a:r>
          </a:p>
          <a:p>
            <a:pPr algn="ctr"/>
            <a:r>
              <a:rPr lang="en-US" sz="1400" b="1" dirty="0"/>
              <a:t>the foils</a:t>
            </a:r>
          </a:p>
        </p:txBody>
      </p:sp>
      <p:sp>
        <p:nvSpPr>
          <p:cNvPr id="23" name="TextBox 22">
            <a:extLst>
              <a:ext uri="{FF2B5EF4-FFF2-40B4-BE49-F238E27FC236}">
                <a16:creationId xmlns:a16="http://schemas.microsoft.com/office/drawing/2014/main" id="{FE5C11A6-0424-4662-852E-DEC1FFE661A0}"/>
              </a:ext>
            </a:extLst>
          </p:cNvPr>
          <p:cNvSpPr txBox="1"/>
          <p:nvPr/>
        </p:nvSpPr>
        <p:spPr>
          <a:xfrm>
            <a:off x="2244436" y="5769336"/>
            <a:ext cx="1556836" cy="369332"/>
          </a:xfrm>
          <a:prstGeom prst="rect">
            <a:avLst/>
          </a:prstGeom>
          <a:noFill/>
        </p:spPr>
        <p:txBody>
          <a:bodyPr wrap="none" rtlCol="0">
            <a:spAutoFit/>
          </a:bodyPr>
          <a:lstStyle/>
          <a:p>
            <a:r>
              <a:rPr lang="en-US" dirty="0">
                <a:solidFill>
                  <a:schemeClr val="bg1"/>
                </a:solidFill>
              </a:rPr>
              <a:t>pull-out posts</a:t>
            </a:r>
          </a:p>
        </p:txBody>
      </p:sp>
      <p:sp>
        <p:nvSpPr>
          <p:cNvPr id="24" name="TextBox 23">
            <a:extLst>
              <a:ext uri="{FF2B5EF4-FFF2-40B4-BE49-F238E27FC236}">
                <a16:creationId xmlns:a16="http://schemas.microsoft.com/office/drawing/2014/main" id="{531CF8D8-B6AE-41B5-9451-725827C4B262}"/>
              </a:ext>
            </a:extLst>
          </p:cNvPr>
          <p:cNvSpPr txBox="1"/>
          <p:nvPr/>
        </p:nvSpPr>
        <p:spPr>
          <a:xfrm>
            <a:off x="9041643" y="5251986"/>
            <a:ext cx="2390398" cy="369332"/>
          </a:xfrm>
          <a:prstGeom prst="rect">
            <a:avLst/>
          </a:prstGeom>
          <a:noFill/>
        </p:spPr>
        <p:txBody>
          <a:bodyPr wrap="none" rtlCol="0">
            <a:spAutoFit/>
          </a:bodyPr>
          <a:lstStyle/>
          <a:p>
            <a:r>
              <a:rPr lang="en-US" dirty="0"/>
              <a:t>Inner frame sandwich</a:t>
            </a:r>
          </a:p>
        </p:txBody>
      </p:sp>
      <p:sp>
        <p:nvSpPr>
          <p:cNvPr id="26" name="TextBox 25">
            <a:extLst>
              <a:ext uri="{FF2B5EF4-FFF2-40B4-BE49-F238E27FC236}">
                <a16:creationId xmlns:a16="http://schemas.microsoft.com/office/drawing/2014/main" id="{2E3EC9FC-00A5-4CF4-B1E9-D2D77EB03D21}"/>
              </a:ext>
            </a:extLst>
          </p:cNvPr>
          <p:cNvSpPr txBox="1"/>
          <p:nvPr/>
        </p:nvSpPr>
        <p:spPr>
          <a:xfrm>
            <a:off x="6302840" y="5359421"/>
            <a:ext cx="684803" cy="261610"/>
          </a:xfrm>
          <a:prstGeom prst="rect">
            <a:avLst/>
          </a:prstGeom>
          <a:noFill/>
        </p:spPr>
        <p:txBody>
          <a:bodyPr wrap="none" rtlCol="0">
            <a:spAutoFit/>
          </a:bodyPr>
          <a:lstStyle/>
          <a:p>
            <a:r>
              <a:rPr lang="en-US" sz="1100" b="1" dirty="0"/>
              <a:t>foil gap</a:t>
            </a:r>
          </a:p>
        </p:txBody>
      </p:sp>
      <p:sp>
        <p:nvSpPr>
          <p:cNvPr id="27" name="TextBox 26">
            <a:extLst>
              <a:ext uri="{FF2B5EF4-FFF2-40B4-BE49-F238E27FC236}">
                <a16:creationId xmlns:a16="http://schemas.microsoft.com/office/drawing/2014/main" id="{D6925B5D-76BE-4C79-9D71-FDF7101C62CD}"/>
              </a:ext>
            </a:extLst>
          </p:cNvPr>
          <p:cNvSpPr txBox="1"/>
          <p:nvPr/>
        </p:nvSpPr>
        <p:spPr>
          <a:xfrm>
            <a:off x="6455240" y="5544479"/>
            <a:ext cx="684803" cy="261610"/>
          </a:xfrm>
          <a:prstGeom prst="rect">
            <a:avLst/>
          </a:prstGeom>
          <a:noFill/>
        </p:spPr>
        <p:txBody>
          <a:bodyPr wrap="none" rtlCol="0">
            <a:spAutoFit/>
          </a:bodyPr>
          <a:lstStyle/>
          <a:p>
            <a:r>
              <a:rPr lang="en-US" sz="1100" b="1" dirty="0"/>
              <a:t>foil gap</a:t>
            </a:r>
          </a:p>
        </p:txBody>
      </p:sp>
      <p:sp>
        <p:nvSpPr>
          <p:cNvPr id="28" name="TextBox 27">
            <a:extLst>
              <a:ext uri="{FF2B5EF4-FFF2-40B4-BE49-F238E27FC236}">
                <a16:creationId xmlns:a16="http://schemas.microsoft.com/office/drawing/2014/main" id="{C1FC75F2-EDA6-4867-8C1D-328E74608D1E}"/>
              </a:ext>
            </a:extLst>
          </p:cNvPr>
          <p:cNvSpPr txBox="1"/>
          <p:nvPr/>
        </p:nvSpPr>
        <p:spPr>
          <a:xfrm>
            <a:off x="6293420" y="5653422"/>
            <a:ext cx="684803" cy="261610"/>
          </a:xfrm>
          <a:prstGeom prst="rect">
            <a:avLst/>
          </a:prstGeom>
          <a:noFill/>
        </p:spPr>
        <p:txBody>
          <a:bodyPr wrap="none" rtlCol="0">
            <a:spAutoFit/>
          </a:bodyPr>
          <a:lstStyle/>
          <a:p>
            <a:r>
              <a:rPr lang="en-US" sz="1100" b="1" dirty="0"/>
              <a:t>foil gap</a:t>
            </a:r>
          </a:p>
        </p:txBody>
      </p:sp>
      <p:sp>
        <p:nvSpPr>
          <p:cNvPr id="29" name="TextBox 28">
            <a:extLst>
              <a:ext uri="{FF2B5EF4-FFF2-40B4-BE49-F238E27FC236}">
                <a16:creationId xmlns:a16="http://schemas.microsoft.com/office/drawing/2014/main" id="{A1D3E5B6-F20C-45D8-A921-D52636F04D02}"/>
              </a:ext>
            </a:extLst>
          </p:cNvPr>
          <p:cNvSpPr txBox="1"/>
          <p:nvPr/>
        </p:nvSpPr>
        <p:spPr>
          <a:xfrm>
            <a:off x="6434122" y="5824351"/>
            <a:ext cx="684803" cy="261610"/>
          </a:xfrm>
          <a:prstGeom prst="rect">
            <a:avLst/>
          </a:prstGeom>
          <a:noFill/>
        </p:spPr>
        <p:txBody>
          <a:bodyPr wrap="none" rtlCol="0">
            <a:spAutoFit/>
          </a:bodyPr>
          <a:lstStyle/>
          <a:p>
            <a:r>
              <a:rPr lang="en-US" sz="1100" b="1" dirty="0"/>
              <a:t>foil gap</a:t>
            </a:r>
          </a:p>
        </p:txBody>
      </p:sp>
      <p:sp>
        <p:nvSpPr>
          <p:cNvPr id="30" name="TextBox 29">
            <a:extLst>
              <a:ext uri="{FF2B5EF4-FFF2-40B4-BE49-F238E27FC236}">
                <a16:creationId xmlns:a16="http://schemas.microsoft.com/office/drawing/2014/main" id="{21A9B8E4-39BA-46E8-A79D-DD01F7922EBD}"/>
              </a:ext>
            </a:extLst>
          </p:cNvPr>
          <p:cNvSpPr txBox="1"/>
          <p:nvPr/>
        </p:nvSpPr>
        <p:spPr>
          <a:xfrm>
            <a:off x="6287534" y="5935633"/>
            <a:ext cx="684803" cy="261610"/>
          </a:xfrm>
          <a:prstGeom prst="rect">
            <a:avLst/>
          </a:prstGeom>
          <a:noFill/>
        </p:spPr>
        <p:txBody>
          <a:bodyPr wrap="none" rtlCol="0">
            <a:spAutoFit/>
          </a:bodyPr>
          <a:lstStyle/>
          <a:p>
            <a:r>
              <a:rPr lang="en-US" sz="1100" b="1" dirty="0"/>
              <a:t>foil gap</a:t>
            </a:r>
          </a:p>
        </p:txBody>
      </p:sp>
      <p:sp>
        <p:nvSpPr>
          <p:cNvPr id="31" name="TextBox 30">
            <a:extLst>
              <a:ext uri="{FF2B5EF4-FFF2-40B4-BE49-F238E27FC236}">
                <a16:creationId xmlns:a16="http://schemas.microsoft.com/office/drawing/2014/main" id="{10F2A156-5013-4800-A7E7-387BE176477A}"/>
              </a:ext>
            </a:extLst>
          </p:cNvPr>
          <p:cNvSpPr txBox="1"/>
          <p:nvPr/>
        </p:nvSpPr>
        <p:spPr>
          <a:xfrm rot="17514393">
            <a:off x="4101346" y="5165837"/>
            <a:ext cx="2056973" cy="369332"/>
          </a:xfrm>
          <a:prstGeom prst="rect">
            <a:avLst/>
          </a:prstGeom>
          <a:noFill/>
        </p:spPr>
        <p:txBody>
          <a:bodyPr wrap="none" rtlCol="0">
            <a:spAutoFit/>
          </a:bodyPr>
          <a:lstStyle/>
          <a:p>
            <a:r>
              <a:rPr lang="en-US" dirty="0">
                <a:solidFill>
                  <a:schemeClr val="bg1"/>
                </a:solidFill>
              </a:rPr>
              <a:t>carbon fiber frame</a:t>
            </a:r>
          </a:p>
        </p:txBody>
      </p:sp>
    </p:spTree>
    <p:extLst>
      <p:ext uri="{BB962C8B-B14F-4D97-AF65-F5344CB8AC3E}">
        <p14:creationId xmlns:p14="http://schemas.microsoft.com/office/powerpoint/2010/main" val="3245957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 </a:t>
            </a:r>
            <a:r>
              <a:rPr lang="en-US" sz="2400" dirty="0">
                <a:solidFill>
                  <a:schemeClr val="tx2"/>
                </a:solidFill>
                <a:latin typeface="Arial" panose="020B0604020202020204" pitchFamily="34" charset="0"/>
                <a:cs typeface="Arial" panose="020B0604020202020204" pitchFamily="34" charset="0"/>
              </a:rPr>
              <a:t>Gas Windows &amp; Outer Frame</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12</a:t>
            </a:fld>
            <a:endParaRPr lang="en-US" dirty="0"/>
          </a:p>
        </p:txBody>
      </p:sp>
      <p:sp>
        <p:nvSpPr>
          <p:cNvPr id="18" name="TextBox 17">
            <a:extLst>
              <a:ext uri="{FF2B5EF4-FFF2-40B4-BE49-F238E27FC236}">
                <a16:creationId xmlns:a16="http://schemas.microsoft.com/office/drawing/2014/main" id="{DD109071-2974-424F-B17D-15E56B21CA1F}"/>
              </a:ext>
            </a:extLst>
          </p:cNvPr>
          <p:cNvSpPr txBox="1"/>
          <p:nvPr/>
        </p:nvSpPr>
        <p:spPr>
          <a:xfrm>
            <a:off x="9506547" y="1277621"/>
            <a:ext cx="2095445" cy="369332"/>
          </a:xfrm>
          <a:prstGeom prst="rect">
            <a:avLst/>
          </a:prstGeom>
          <a:noFill/>
        </p:spPr>
        <p:txBody>
          <a:bodyPr wrap="none" rtlCol="0">
            <a:spAutoFit/>
          </a:bodyPr>
          <a:lstStyle/>
          <a:p>
            <a:r>
              <a:rPr lang="en-US" dirty="0">
                <a:solidFill>
                  <a:schemeClr val="bg1"/>
                </a:solidFill>
              </a:rPr>
              <a:t>Inner frame pieces</a:t>
            </a:r>
          </a:p>
        </p:txBody>
      </p:sp>
      <p:sp>
        <p:nvSpPr>
          <p:cNvPr id="23" name="TextBox 22">
            <a:extLst>
              <a:ext uri="{FF2B5EF4-FFF2-40B4-BE49-F238E27FC236}">
                <a16:creationId xmlns:a16="http://schemas.microsoft.com/office/drawing/2014/main" id="{FE5C11A6-0424-4662-852E-DEC1FFE661A0}"/>
              </a:ext>
            </a:extLst>
          </p:cNvPr>
          <p:cNvSpPr txBox="1"/>
          <p:nvPr/>
        </p:nvSpPr>
        <p:spPr>
          <a:xfrm>
            <a:off x="2244436" y="5769336"/>
            <a:ext cx="1556836" cy="369332"/>
          </a:xfrm>
          <a:prstGeom prst="rect">
            <a:avLst/>
          </a:prstGeom>
          <a:noFill/>
        </p:spPr>
        <p:txBody>
          <a:bodyPr wrap="none" rtlCol="0">
            <a:spAutoFit/>
          </a:bodyPr>
          <a:lstStyle/>
          <a:p>
            <a:r>
              <a:rPr lang="en-US" dirty="0">
                <a:solidFill>
                  <a:schemeClr val="bg1"/>
                </a:solidFill>
              </a:rPr>
              <a:t>pull-out posts</a:t>
            </a:r>
          </a:p>
        </p:txBody>
      </p:sp>
      <p:sp>
        <p:nvSpPr>
          <p:cNvPr id="31" name="TextBox 30">
            <a:extLst>
              <a:ext uri="{FF2B5EF4-FFF2-40B4-BE49-F238E27FC236}">
                <a16:creationId xmlns:a16="http://schemas.microsoft.com/office/drawing/2014/main" id="{10F2A156-5013-4800-A7E7-387BE176477A}"/>
              </a:ext>
            </a:extLst>
          </p:cNvPr>
          <p:cNvSpPr txBox="1"/>
          <p:nvPr/>
        </p:nvSpPr>
        <p:spPr>
          <a:xfrm rot="17514393">
            <a:off x="4101346" y="5165837"/>
            <a:ext cx="2056973" cy="369332"/>
          </a:xfrm>
          <a:prstGeom prst="rect">
            <a:avLst/>
          </a:prstGeom>
          <a:noFill/>
        </p:spPr>
        <p:txBody>
          <a:bodyPr wrap="none" rtlCol="0">
            <a:spAutoFit/>
          </a:bodyPr>
          <a:lstStyle/>
          <a:p>
            <a:r>
              <a:rPr lang="en-US" dirty="0">
                <a:solidFill>
                  <a:schemeClr val="bg1"/>
                </a:solidFill>
              </a:rPr>
              <a:t>carbon fiber frame</a:t>
            </a:r>
          </a:p>
        </p:txBody>
      </p:sp>
      <p:sp>
        <p:nvSpPr>
          <p:cNvPr id="32" name="Content Placeholder 2">
            <a:extLst>
              <a:ext uri="{FF2B5EF4-FFF2-40B4-BE49-F238E27FC236}">
                <a16:creationId xmlns:a16="http://schemas.microsoft.com/office/drawing/2014/main" id="{3F4B52AE-89FF-4D34-9132-974DEADFF1D2}"/>
              </a:ext>
            </a:extLst>
          </p:cNvPr>
          <p:cNvSpPr>
            <a:spLocks noGrp="1"/>
          </p:cNvSpPr>
          <p:nvPr>
            <p:ph idx="1"/>
          </p:nvPr>
        </p:nvSpPr>
        <p:spPr>
          <a:xfrm>
            <a:off x="6096000" y="5177595"/>
            <a:ext cx="5949696" cy="1059245"/>
          </a:xfrm>
        </p:spPr>
        <p:txBody>
          <a:bodyPr>
            <a:normAutofit lnSpcReduction="10000"/>
          </a:bodyPr>
          <a:lstStyle/>
          <a:p>
            <a:r>
              <a:rPr lang="en-US" sz="2000" dirty="0"/>
              <a:t>Fiberglass material machined at CERN</a:t>
            </a:r>
          </a:p>
          <a:p>
            <a:r>
              <a:rPr lang="en-US" sz="2000" dirty="0"/>
              <a:t>Viton O-rings will seal against carbon fiber frames</a:t>
            </a:r>
          </a:p>
        </p:txBody>
      </p:sp>
      <p:pic>
        <p:nvPicPr>
          <p:cNvPr id="33" name="Picture 32">
            <a:extLst>
              <a:ext uri="{FF2B5EF4-FFF2-40B4-BE49-F238E27FC236}">
                <a16:creationId xmlns:a16="http://schemas.microsoft.com/office/drawing/2014/main" id="{D93B2F09-870D-4C44-8726-8CA080A5CF56}"/>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5779008" y="685800"/>
            <a:ext cx="6396658" cy="4487246"/>
          </a:xfrm>
          <a:prstGeom prst="rect">
            <a:avLst/>
          </a:prstGeom>
        </p:spPr>
      </p:pic>
      <p:pic>
        <p:nvPicPr>
          <p:cNvPr id="34" name="Picture 33">
            <a:extLst>
              <a:ext uri="{FF2B5EF4-FFF2-40B4-BE49-F238E27FC236}">
                <a16:creationId xmlns:a16="http://schemas.microsoft.com/office/drawing/2014/main" id="{1B8927CD-3BDC-4929-8964-3854564D0F9A}"/>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r="6702"/>
          <a:stretch/>
        </p:blipFill>
        <p:spPr>
          <a:xfrm rot="16200000">
            <a:off x="10380231" y="228297"/>
            <a:ext cx="1220332" cy="2175471"/>
          </a:xfrm>
          <a:prstGeom prst="rect">
            <a:avLst/>
          </a:prstGeom>
        </p:spPr>
      </p:pic>
      <p:pic>
        <p:nvPicPr>
          <p:cNvPr id="35" name="Picture 34">
            <a:extLst>
              <a:ext uri="{FF2B5EF4-FFF2-40B4-BE49-F238E27FC236}">
                <a16:creationId xmlns:a16="http://schemas.microsoft.com/office/drawing/2014/main" id="{3CD5B2B8-A93F-4DD0-808E-E04951A9A3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85989"/>
            <a:ext cx="5632704" cy="4478802"/>
          </a:xfrm>
          <a:prstGeom prst="rect">
            <a:avLst/>
          </a:prstGeom>
        </p:spPr>
      </p:pic>
      <p:sp>
        <p:nvSpPr>
          <p:cNvPr id="36" name="Content Placeholder 2">
            <a:extLst>
              <a:ext uri="{FF2B5EF4-FFF2-40B4-BE49-F238E27FC236}">
                <a16:creationId xmlns:a16="http://schemas.microsoft.com/office/drawing/2014/main" id="{62385948-D13F-4633-89DD-DBE0CA9812E4}"/>
              </a:ext>
            </a:extLst>
          </p:cNvPr>
          <p:cNvSpPr txBox="1">
            <a:spLocks/>
          </p:cNvSpPr>
          <p:nvPr/>
        </p:nvSpPr>
        <p:spPr bwMode="auto">
          <a:xfrm>
            <a:off x="0" y="5173046"/>
            <a:ext cx="5779008" cy="13198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sz="2000" kern="0" dirty="0"/>
              <a:t>Aluminized Kapton foils glued onto carbon fiber frames serve a gas windows</a:t>
            </a:r>
          </a:p>
          <a:p>
            <a:r>
              <a:rPr lang="en-US" sz="2000" kern="0" dirty="0"/>
              <a:t>Work done by EIC research undergraduates Sam and Matt</a:t>
            </a:r>
          </a:p>
        </p:txBody>
      </p:sp>
    </p:spTree>
    <p:extLst>
      <p:ext uri="{BB962C8B-B14F-4D97-AF65-F5344CB8AC3E}">
        <p14:creationId xmlns:p14="http://schemas.microsoft.com/office/powerpoint/2010/main" val="1238711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a:t>
            </a:r>
            <a:r>
              <a:rPr lang="en-US" sz="2400" dirty="0">
                <a:solidFill>
                  <a:schemeClr val="tx2"/>
                </a:solidFill>
                <a:latin typeface="Arial" panose="020B0604020202020204" pitchFamily="34" charset="0"/>
                <a:cs typeface="Arial" panose="020B0604020202020204" pitchFamily="34" charset="0"/>
              </a:rPr>
              <a:t> FT Prototype Material Accounting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13</a:t>
            </a:fld>
            <a:endParaRPr lang="en-US" dirty="0"/>
          </a:p>
        </p:txBody>
      </p:sp>
      <p:graphicFrame>
        <p:nvGraphicFramePr>
          <p:cNvPr id="15" name="Table 14">
            <a:extLst>
              <a:ext uri="{FF2B5EF4-FFF2-40B4-BE49-F238E27FC236}">
                <a16:creationId xmlns:a16="http://schemas.microsoft.com/office/drawing/2014/main" id="{78D7EFD2-1F04-48A5-83D8-5AA3F14BB9D6}"/>
              </a:ext>
            </a:extLst>
          </p:cNvPr>
          <p:cNvGraphicFramePr>
            <a:graphicFrameLocks noGrp="1"/>
          </p:cNvGraphicFramePr>
          <p:nvPr>
            <p:extLst>
              <p:ext uri="{D42A27DB-BD31-4B8C-83A1-F6EECF244321}">
                <p14:modId xmlns:p14="http://schemas.microsoft.com/office/powerpoint/2010/main" val="2844243550"/>
              </p:ext>
            </p:extLst>
          </p:nvPr>
        </p:nvGraphicFramePr>
        <p:xfrm>
          <a:off x="3115775" y="838200"/>
          <a:ext cx="5960450" cy="5410272"/>
        </p:xfrm>
        <a:graphic>
          <a:graphicData uri="http://schemas.openxmlformats.org/drawingml/2006/table">
            <a:tbl>
              <a:tblPr/>
              <a:tblGrid>
                <a:gridCol w="867429">
                  <a:extLst>
                    <a:ext uri="{9D8B030D-6E8A-4147-A177-3AD203B41FA5}">
                      <a16:colId xmlns:a16="http://schemas.microsoft.com/office/drawing/2014/main" val="20000"/>
                    </a:ext>
                  </a:extLst>
                </a:gridCol>
                <a:gridCol w="2288103">
                  <a:extLst>
                    <a:ext uri="{9D8B030D-6E8A-4147-A177-3AD203B41FA5}">
                      <a16:colId xmlns:a16="http://schemas.microsoft.com/office/drawing/2014/main" val="20001"/>
                    </a:ext>
                  </a:extLst>
                </a:gridCol>
                <a:gridCol w="1366954">
                  <a:extLst>
                    <a:ext uri="{9D8B030D-6E8A-4147-A177-3AD203B41FA5}">
                      <a16:colId xmlns:a16="http://schemas.microsoft.com/office/drawing/2014/main" val="20002"/>
                    </a:ext>
                  </a:extLst>
                </a:gridCol>
                <a:gridCol w="1437964">
                  <a:extLst>
                    <a:ext uri="{9D8B030D-6E8A-4147-A177-3AD203B41FA5}">
                      <a16:colId xmlns:a16="http://schemas.microsoft.com/office/drawing/2014/main" val="20003"/>
                    </a:ext>
                  </a:extLst>
                </a:gridCol>
              </a:tblGrid>
              <a:tr h="309339">
                <a:tc gridSpan="2">
                  <a:txBody>
                    <a:bodyPr/>
                    <a:lstStyle/>
                    <a:p>
                      <a:pPr algn="l" fontAlgn="b"/>
                      <a:r>
                        <a:rPr lang="en-US" sz="1800" b="1" i="0" u="none" strike="noStrike" dirty="0">
                          <a:solidFill>
                            <a:srgbClr val="000000"/>
                          </a:solidFill>
                          <a:effectLst/>
                          <a:latin typeface="Calibri" panose="020F0502020204030204" pitchFamily="34" charset="0"/>
                        </a:rPr>
                        <a:t>Detector with PCBs (e.g.</a:t>
                      </a:r>
                      <a:r>
                        <a:rPr lang="en-US" sz="1800" b="1" i="0" u="none" strike="noStrike" baseline="0" dirty="0">
                          <a:solidFill>
                            <a:srgbClr val="000000"/>
                          </a:solidFill>
                          <a:effectLst/>
                          <a:latin typeface="Calibri" panose="020F0502020204030204" pitchFamily="34" charset="0"/>
                        </a:rPr>
                        <a:t> </a:t>
                      </a:r>
                      <a:r>
                        <a:rPr lang="en-US" sz="1800" b="1" i="0" u="none" strike="noStrike" dirty="0">
                          <a:solidFill>
                            <a:srgbClr val="000000"/>
                          </a:solidFill>
                          <a:effectLst/>
                          <a:latin typeface="Calibri" panose="020F0502020204030204" pitchFamily="34" charset="0"/>
                        </a:rPr>
                        <a:t>CMS)</a:t>
                      </a:r>
                    </a:p>
                  </a:txBody>
                  <a:tcPr marL="9525" marR="9525" marT="9525"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1100" b="1" i="0" u="none" strike="noStrike" dirty="0">
                          <a:solidFill>
                            <a:srgbClr val="000000"/>
                          </a:solidFill>
                          <a:effectLst/>
                          <a:latin typeface="Calibri" panose="020F0502020204030204" pitchFamily="34" charset="0"/>
                        </a:rPr>
                        <a:t>  Thickness (mm)</a:t>
                      </a:r>
                    </a:p>
                  </a:txBody>
                  <a:tcPr marL="9525" marR="9525" marT="9525"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 of Rad. Length</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9851">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1" i="0" u="none" strike="noStrike" dirty="0">
                          <a:solidFill>
                            <a:srgbClr val="000000"/>
                          </a:solidFill>
                          <a:effectLst/>
                          <a:latin typeface="Calibri" panose="020F0502020204030204" pitchFamily="34" charset="0"/>
                        </a:rPr>
                        <a:t>2 PCBs (drift</a:t>
                      </a:r>
                      <a:r>
                        <a:rPr lang="en-US" sz="1100" b="1" i="0" u="none" strike="noStrike" baseline="0" dirty="0">
                          <a:solidFill>
                            <a:srgbClr val="000000"/>
                          </a:solidFill>
                          <a:effectLst/>
                          <a:latin typeface="Calibri" panose="020F0502020204030204" pitchFamily="34" charset="0"/>
                        </a:rPr>
                        <a:t> and readout)</a:t>
                      </a:r>
                      <a:endParaRPr lang="en-US" sz="1100" b="1" i="0" u="none" strike="noStrike" dirty="0">
                        <a:solidFill>
                          <a:srgbClr val="000000"/>
                        </a:solidFill>
                        <a:effectLst/>
                        <a:latin typeface="Calibri" panose="020F0502020204030204" pitchFamily="34" charset="0"/>
                      </a:endParaRPr>
                    </a:p>
                  </a:txBody>
                  <a:tcPr marL="9525" marR="9525" marT="9525"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ctr" fontAlgn="b"/>
                      <a:r>
                        <a:rPr lang="en-US" sz="1100" b="1" i="0" u="none" strike="noStrike">
                          <a:solidFill>
                            <a:srgbClr val="000000"/>
                          </a:solidFill>
                          <a:effectLst/>
                          <a:latin typeface="Calibri" panose="020F0502020204030204" pitchFamily="34" charset="0"/>
                        </a:rPr>
                        <a:t>3.180</a:t>
                      </a:r>
                    </a:p>
                  </a:txBody>
                  <a:tcPr marL="9525" marR="9525" marT="9525"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chemeClr val="tx1"/>
                          </a:solidFill>
                          <a:effectLst/>
                          <a:latin typeface="Calibri" panose="020F0502020204030204" pitchFamily="34" charset="0"/>
                        </a:rPr>
                        <a:t>3.914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1"/>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3 GEMs</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1" i="0" u="none" strike="noStrike">
                          <a:solidFill>
                            <a:srgbClr val="000000"/>
                          </a:solidFill>
                          <a:effectLst/>
                          <a:latin typeface="Calibri" panose="020F0502020204030204" pitchFamily="34" charset="0"/>
                        </a:rPr>
                        <a:t>0.180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1" i="0" u="none" strike="noStrike" dirty="0">
                          <a:solidFill>
                            <a:srgbClr val="000000"/>
                          </a:solidFill>
                          <a:effectLst/>
                          <a:latin typeface="Calibri" panose="020F0502020204030204" pitchFamily="34" charset="0"/>
                        </a:rPr>
                        <a:t>0.261</a:t>
                      </a: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Polyimide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0.150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0.051</a:t>
                      </a: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249851">
                <a:tc>
                  <a:txBody>
                    <a:bodyPr/>
                    <a:lstStyle/>
                    <a:p>
                      <a:pPr algn="l" fontAlgn="b"/>
                      <a:r>
                        <a:rPr lang="en-US" sz="1100" b="1"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                                                  Copper</a:t>
                      </a:r>
                    </a:p>
                  </a:txBody>
                  <a:tcPr marL="9525" marR="9525" marT="9525"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panose="020F0502020204030204" pitchFamily="34" charset="0"/>
                        </a:rPr>
                        <a:t>0.030</a:t>
                      </a:r>
                    </a:p>
                  </a:txBody>
                  <a:tcPr marL="9525" marR="9525" marT="9525"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0.210</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9339">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400" b="1" i="0" u="none" strike="noStrike">
                          <a:solidFill>
                            <a:srgbClr val="000000"/>
                          </a:solidFill>
                          <a:effectLst/>
                          <a:latin typeface="Calibri" panose="020F0502020204030204" pitchFamily="34" charset="0"/>
                        </a:rPr>
                        <a:t>Total</a:t>
                      </a:r>
                    </a:p>
                  </a:txBody>
                  <a:tcPr marL="9525" marR="9525" marT="9525"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400" b="1" i="0" u="none" strike="noStrike" dirty="0">
                          <a:solidFill>
                            <a:srgbClr val="FF0000"/>
                          </a:solidFill>
                          <a:effectLst/>
                          <a:latin typeface="Calibri" panose="020F0502020204030204" pitchFamily="34" charset="0"/>
                        </a:rPr>
                        <a:t>   4.175%</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r h="305474">
                <a:tc>
                  <a:txBody>
                    <a:bodyPr/>
                    <a:lstStyle/>
                    <a:p>
                      <a:pPr algn="l" fontAlgn="b"/>
                      <a:endParaRPr lang="en-US" sz="11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endParaRPr lang="en-US"/>
                    </a:p>
                  </a:txBody>
                  <a:tcPr marL="9525" marR="9525" marT="9525"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r h="309339">
                <a:tc gridSpan="2">
                  <a:txBody>
                    <a:bodyPr/>
                    <a:lstStyle/>
                    <a:p>
                      <a:pPr algn="l" fontAlgn="b"/>
                      <a:r>
                        <a:rPr lang="en-US" sz="1800" b="1" i="0" u="none" strike="noStrike" dirty="0">
                          <a:solidFill>
                            <a:srgbClr val="000000"/>
                          </a:solidFill>
                          <a:effectLst/>
                          <a:latin typeface="Calibri" panose="020F0502020204030204" pitchFamily="34" charset="0"/>
                        </a:rPr>
                        <a:t>Detector with foils only (EIC)</a:t>
                      </a:r>
                    </a:p>
                  </a:txBody>
                  <a:tcPr marL="9525" marR="9525" marT="9525"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r>
                        <a:rPr lang="en-US" sz="1100" b="1" i="0" u="none" strike="noStrike" dirty="0">
                          <a:solidFill>
                            <a:srgbClr val="000000"/>
                          </a:solidFill>
                          <a:effectLst/>
                          <a:latin typeface="Calibri" panose="020F0502020204030204" pitchFamily="34" charset="0"/>
                        </a:rPr>
                        <a:t>  Thickness (mm)</a:t>
                      </a:r>
                    </a:p>
                  </a:txBody>
                  <a:tcPr marL="9525" marR="9525" marT="9525"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effectLst/>
                          <a:latin typeface="Calibri" panose="020F0502020204030204" pitchFamily="34" charset="0"/>
                        </a:rPr>
                        <a:t>% of Rad. Length</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49851">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100" b="1" i="0" u="none" strike="noStrike" dirty="0">
                          <a:solidFill>
                            <a:srgbClr val="000000"/>
                          </a:solidFill>
                          <a:effectLst/>
                          <a:latin typeface="Calibri" panose="020F0502020204030204" pitchFamily="34" charset="0"/>
                        </a:rPr>
                        <a:t>2 Al-Polyimide</a:t>
                      </a:r>
                      <a:r>
                        <a:rPr lang="en-US" sz="1100" b="1" i="0" u="none" strike="noStrike" baseline="0" dirty="0">
                          <a:solidFill>
                            <a:srgbClr val="000000"/>
                          </a:solidFill>
                          <a:effectLst/>
                          <a:latin typeface="Calibri" panose="020F0502020204030204" pitchFamily="34" charset="0"/>
                        </a:rPr>
                        <a:t> </a:t>
                      </a:r>
                      <a:r>
                        <a:rPr lang="en-US" sz="1100" b="1" i="0" u="none" strike="noStrike" dirty="0">
                          <a:solidFill>
                            <a:srgbClr val="000000"/>
                          </a:solidFill>
                          <a:effectLst/>
                          <a:latin typeface="Calibri" panose="020F0502020204030204" pitchFamily="34" charset="0"/>
                        </a:rPr>
                        <a:t>foils (gas</a:t>
                      </a:r>
                      <a:r>
                        <a:rPr lang="en-US" sz="1100" b="1" i="0" u="none" strike="noStrike" baseline="0" dirty="0">
                          <a:solidFill>
                            <a:srgbClr val="000000"/>
                          </a:solidFill>
                          <a:effectLst/>
                          <a:latin typeface="Calibri" panose="020F0502020204030204" pitchFamily="34" charset="0"/>
                        </a:rPr>
                        <a:t> seal)</a:t>
                      </a:r>
                      <a:endParaRPr lang="en-US" sz="1100" b="1" i="0" u="none" strike="noStrike" dirty="0">
                        <a:solidFill>
                          <a:srgbClr val="000000"/>
                        </a:solidFill>
                        <a:effectLst/>
                        <a:latin typeface="Calibri" panose="020F0502020204030204" pitchFamily="34" charset="0"/>
                      </a:endParaRPr>
                    </a:p>
                  </a:txBody>
                  <a:tcPr marL="9525" marR="9525" marT="9525"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0.051</a:t>
                      </a:r>
                    </a:p>
                  </a:txBody>
                  <a:tcPr marL="9525" marR="9525" marT="9525"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chemeClr val="tx1"/>
                          </a:solidFill>
                          <a:effectLst/>
                          <a:latin typeface="Calibri" panose="020F0502020204030204" pitchFamily="34" charset="0"/>
                        </a:rPr>
                        <a:t>  0.0184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8"/>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Polyimide</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0.051</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0.018</a:t>
                      </a:r>
                    </a:p>
                  </a:txBody>
                  <a:tcPr marL="9525" marR="9525" marT="9525" marB="0" anchor="b">
                    <a:lnL>
                      <a:noFill/>
                    </a:lnL>
                    <a:lnR>
                      <a:noFill/>
                    </a:lnR>
                    <a:lnT>
                      <a:noFill/>
                    </a:lnT>
                    <a:lnB>
                      <a:noFill/>
                    </a:lnB>
                  </a:tcPr>
                </a:tc>
                <a:extLst>
                  <a:ext uri="{0D108BD9-81ED-4DB2-BD59-A6C34878D82A}">
                    <a16:rowId xmlns:a16="http://schemas.microsoft.com/office/drawing/2014/main" val="10009"/>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Al  </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0.0002</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  0.0004</a:t>
                      </a:r>
                    </a:p>
                  </a:txBody>
                  <a:tcPr marL="9525" marR="9525" marT="9525" marB="0" anchor="b">
                    <a:lnL>
                      <a:noFill/>
                    </a:lnL>
                    <a:lnR>
                      <a:noFill/>
                    </a:lnR>
                    <a:lnT>
                      <a:noFill/>
                    </a:lnT>
                    <a:lnB>
                      <a:noFill/>
                    </a:lnB>
                  </a:tcPr>
                </a:tc>
                <a:extLst>
                  <a:ext uri="{0D108BD9-81ED-4DB2-BD59-A6C34878D82A}">
                    <a16:rowId xmlns:a16="http://schemas.microsoft.com/office/drawing/2014/main" val="10010"/>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3 GEMs</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0.180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1" i="0" u="none" strike="noStrike" dirty="0">
                          <a:solidFill>
                            <a:srgbClr val="000000"/>
                          </a:solidFill>
                          <a:effectLst/>
                          <a:latin typeface="Calibri" panose="020F0502020204030204" pitchFamily="34" charset="0"/>
                        </a:rPr>
                        <a:t>0.261</a:t>
                      </a:r>
                    </a:p>
                  </a:txBody>
                  <a:tcPr marL="9525" marR="9525" marT="9525" marB="0" anchor="b">
                    <a:lnL>
                      <a:noFill/>
                    </a:lnL>
                    <a:lnR>
                      <a:noFill/>
                    </a:lnR>
                    <a:lnT>
                      <a:noFill/>
                    </a:lnT>
                    <a:lnB>
                      <a:noFill/>
                    </a:lnB>
                  </a:tcPr>
                </a:tc>
                <a:extLst>
                  <a:ext uri="{0D108BD9-81ED-4DB2-BD59-A6C34878D82A}">
                    <a16:rowId xmlns:a16="http://schemas.microsoft.com/office/drawing/2014/main" val="10011"/>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Polyimide</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0.150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0.051</a:t>
                      </a:r>
                    </a:p>
                  </a:txBody>
                  <a:tcPr marL="9525" marR="9525" marT="9525" marB="0" anchor="b">
                    <a:lnL>
                      <a:noFill/>
                    </a:lnL>
                    <a:lnR>
                      <a:noFill/>
                    </a:lnR>
                    <a:lnT>
                      <a:noFill/>
                    </a:lnT>
                    <a:lnB>
                      <a:noFill/>
                    </a:lnB>
                  </a:tcPr>
                </a:tc>
                <a:extLst>
                  <a:ext uri="{0D108BD9-81ED-4DB2-BD59-A6C34878D82A}">
                    <a16:rowId xmlns:a16="http://schemas.microsoft.com/office/drawing/2014/main" val="10012"/>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Copper</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0.030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0.210</a:t>
                      </a:r>
                    </a:p>
                  </a:txBody>
                  <a:tcPr marL="9525" marR="9525" marT="9525" marB="0" anchor="b">
                    <a:lnL>
                      <a:noFill/>
                    </a:lnL>
                    <a:lnR>
                      <a:noFill/>
                    </a:lnR>
                    <a:lnT>
                      <a:noFill/>
                    </a:lnT>
                    <a:lnB>
                      <a:noFill/>
                    </a:lnB>
                  </a:tcPr>
                </a:tc>
                <a:extLst>
                  <a:ext uri="{0D108BD9-81ED-4DB2-BD59-A6C34878D82A}">
                    <a16:rowId xmlns:a16="http://schemas.microsoft.com/office/drawing/2014/main" val="10013"/>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pt-BR" sz="1100" b="1" i="0" u="none" strike="noStrike" dirty="0">
                          <a:solidFill>
                            <a:srgbClr val="000000"/>
                          </a:solidFill>
                          <a:effectLst/>
                          <a:latin typeface="Calibri" panose="020F0502020204030204" pitchFamily="34" charset="0"/>
                        </a:rPr>
                        <a:t>1 GEM as drift foil</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0.060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1" i="0" u="none" strike="noStrike" dirty="0">
                          <a:solidFill>
                            <a:schemeClr val="tx1"/>
                          </a:solidFill>
                          <a:effectLst/>
                          <a:latin typeface="Calibri" panose="020F0502020204030204" pitchFamily="34" charset="0"/>
                        </a:rPr>
                        <a:t>0.087</a:t>
                      </a:r>
                    </a:p>
                  </a:txBody>
                  <a:tcPr marL="9525" marR="9525" marT="9525" marB="0" anchor="b">
                    <a:lnL>
                      <a:noFill/>
                    </a:lnL>
                    <a:lnR>
                      <a:noFill/>
                    </a:lnR>
                    <a:lnT>
                      <a:noFill/>
                    </a:lnT>
                    <a:lnB>
                      <a:noFill/>
                    </a:lnB>
                  </a:tcPr>
                </a:tc>
                <a:extLst>
                  <a:ext uri="{0D108BD9-81ED-4DB2-BD59-A6C34878D82A}">
                    <a16:rowId xmlns:a16="http://schemas.microsoft.com/office/drawing/2014/main" val="10014"/>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Polyimide</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0.050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0.017</a:t>
                      </a:r>
                    </a:p>
                  </a:txBody>
                  <a:tcPr marL="9525" marR="9525" marT="9525" marB="0" anchor="b">
                    <a:lnL>
                      <a:noFill/>
                    </a:lnL>
                    <a:lnR>
                      <a:noFill/>
                    </a:lnR>
                    <a:lnT>
                      <a:noFill/>
                    </a:lnT>
                    <a:lnB>
                      <a:noFill/>
                    </a:lnB>
                  </a:tcPr>
                </a:tc>
                <a:extLst>
                  <a:ext uri="{0D108BD9-81ED-4DB2-BD59-A6C34878D82A}">
                    <a16:rowId xmlns:a16="http://schemas.microsoft.com/office/drawing/2014/main" val="10015"/>
                  </a:ext>
                </a:extLst>
              </a:tr>
              <a:tr h="2883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Copper</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0.010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0.070</a:t>
                      </a:r>
                    </a:p>
                  </a:txBody>
                  <a:tcPr marL="9525" marR="9525" marT="9525" marB="0" anchor="b">
                    <a:lnL>
                      <a:noFill/>
                    </a:lnL>
                    <a:lnR>
                      <a:noFill/>
                    </a:lnR>
                    <a:lnT>
                      <a:noFill/>
                    </a:lnT>
                    <a:lnB>
                      <a:noFill/>
                    </a:lnB>
                  </a:tcPr>
                </a:tc>
                <a:extLst>
                  <a:ext uri="{0D108BD9-81ED-4DB2-BD59-A6C34878D82A}">
                    <a16:rowId xmlns:a16="http://schemas.microsoft.com/office/drawing/2014/main" val="10016"/>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r>
                        <a:rPr lang="en-US" sz="1100" b="1" i="0" u="none" strike="noStrike">
                          <a:solidFill>
                            <a:srgbClr val="000000"/>
                          </a:solidFill>
                          <a:effectLst/>
                          <a:latin typeface="Calibri" panose="020F0502020204030204" pitchFamily="34" charset="0"/>
                        </a:rPr>
                        <a:t>Readout foil</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1" i="0" u="none" strike="noStrike" dirty="0">
                          <a:solidFill>
                            <a:srgbClr val="000000"/>
                          </a:solidFill>
                          <a:effectLst/>
                          <a:latin typeface="Calibri" panose="020F0502020204030204" pitchFamily="34" charset="0"/>
                        </a:rPr>
                        <a:t>0.080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1" i="0" u="none" strike="noStrike" dirty="0">
                          <a:solidFill>
                            <a:schemeClr val="tx1"/>
                          </a:solidFill>
                          <a:effectLst/>
                          <a:latin typeface="Calibri" panose="020F0502020204030204" pitchFamily="34" charset="0"/>
                        </a:rPr>
                        <a:t>0.227</a:t>
                      </a:r>
                    </a:p>
                  </a:txBody>
                  <a:tcPr marL="9525" marR="9525" marT="9525" marB="0" anchor="b">
                    <a:lnL>
                      <a:noFill/>
                    </a:lnL>
                    <a:lnR>
                      <a:noFill/>
                    </a:lnR>
                    <a:lnT>
                      <a:noFill/>
                    </a:lnT>
                    <a:lnB>
                      <a:noFill/>
                    </a:lnB>
                  </a:tcPr>
                </a:tc>
                <a:extLst>
                  <a:ext uri="{0D108BD9-81ED-4DB2-BD59-A6C34878D82A}">
                    <a16:rowId xmlns:a16="http://schemas.microsoft.com/office/drawing/2014/main" val="10017"/>
                  </a:ext>
                </a:extLst>
              </a:tr>
              <a:tr h="237953">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                                              Polyimide</a:t>
                      </a:r>
                    </a:p>
                  </a:txBody>
                  <a:tcPr marL="9525" marR="9525" marT="9525" marB="0" anchor="b">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100" b="0" i="0" u="none" strike="noStrike" dirty="0">
                          <a:solidFill>
                            <a:srgbClr val="000000"/>
                          </a:solidFill>
                          <a:effectLst/>
                          <a:latin typeface="Calibri" panose="020F0502020204030204" pitchFamily="34" charset="0"/>
                        </a:rPr>
                        <a:t>0.050</a:t>
                      </a:r>
                    </a:p>
                  </a:txBody>
                  <a:tcPr marL="9525" marR="9525" marT="9525" marB="0" anchor="b">
                    <a:lnL w="25400" cap="flat" cmpd="dbl"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Calibri" panose="020F0502020204030204" pitchFamily="34" charset="0"/>
                        </a:rPr>
                        <a:t>0.017</a:t>
                      </a:r>
                    </a:p>
                  </a:txBody>
                  <a:tcPr marL="9525" marR="9525" marT="9525" marB="0" anchor="b">
                    <a:lnL>
                      <a:noFill/>
                    </a:lnL>
                    <a:lnR>
                      <a:noFill/>
                    </a:lnR>
                    <a:lnT>
                      <a:noFill/>
                    </a:lnT>
                    <a:lnB>
                      <a:noFill/>
                    </a:lnB>
                  </a:tcPr>
                </a:tc>
                <a:extLst>
                  <a:ext uri="{0D108BD9-81ED-4DB2-BD59-A6C34878D82A}">
                    <a16:rowId xmlns:a16="http://schemas.microsoft.com/office/drawing/2014/main" val="10018"/>
                  </a:ext>
                </a:extLst>
              </a:tr>
              <a:tr h="207067">
                <a:tc>
                  <a:txBody>
                    <a:bodyPr/>
                    <a:lstStyle/>
                    <a:p>
                      <a:pPr algn="l" fontAlgn="b"/>
                      <a:r>
                        <a:rPr lang="en-US" sz="1100" b="1" i="0" u="none" strike="noStrike">
                          <a:solidFill>
                            <a:srgbClr val="000000"/>
                          </a:solidFill>
                          <a:effectLst/>
                          <a:latin typeface="Calibri" panose="020F0502020204030204" pitchFamily="34" charset="0"/>
                        </a:rPr>
                        <a:t> </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   Copper (15 µm each side</a:t>
                      </a:r>
                      <a:r>
                        <a:rPr lang="en-US" sz="1100" b="0" i="0" u="none" strike="noStrike" baseline="0" dirty="0">
                          <a:solidFill>
                            <a:srgbClr val="000000"/>
                          </a:solidFill>
                          <a:effectLst/>
                          <a:latin typeface="Calibri" panose="020F0502020204030204" pitchFamily="34" charset="0"/>
                        </a:rPr>
                        <a:t> b/c of vias)</a:t>
                      </a:r>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0.030</a:t>
                      </a:r>
                    </a:p>
                  </a:txBody>
                  <a:tcPr marL="9525" marR="9525" marT="9525"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0.210</a:t>
                      </a: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309339">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600" b="1" i="0" u="none" strike="noStrike" dirty="0">
                          <a:solidFill>
                            <a:srgbClr val="000000"/>
                          </a:solidFill>
                          <a:effectLst/>
                          <a:latin typeface="Calibri" panose="020F0502020204030204" pitchFamily="34" charset="0"/>
                        </a:rPr>
                        <a:t>Total</a:t>
                      </a:r>
                    </a:p>
                  </a:txBody>
                  <a:tcPr marL="9525" marR="9525" marT="9525"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tcPr>
                </a:tc>
                <a:tc>
                  <a:txBody>
                    <a:bodyPr/>
                    <a:lstStyle/>
                    <a:p>
                      <a:pPr algn="ctr" fontAlgn="b"/>
                      <a:endParaRPr lang="en-US" sz="1100" b="0" i="0" u="none" strike="noStrike">
                        <a:solidFill>
                          <a:srgbClr val="000000"/>
                        </a:solidFill>
                        <a:effectLst/>
                        <a:latin typeface="Calibri" panose="020F0502020204030204" pitchFamily="34" charset="0"/>
                      </a:endParaRPr>
                    </a:p>
                  </a:txBody>
                  <a:tcPr marL="9525" marR="9525" marT="9525"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tcPr>
                </a:tc>
                <a:tc>
                  <a:txBody>
                    <a:bodyPr/>
                    <a:lstStyle/>
                    <a:p>
                      <a:pPr algn="ctr" fontAlgn="b"/>
                      <a:r>
                        <a:rPr lang="en-US" sz="2000" b="1" i="0" u="none" strike="noStrike" dirty="0">
                          <a:solidFill>
                            <a:srgbClr val="00B050"/>
                          </a:solidFill>
                          <a:effectLst/>
                          <a:latin typeface="Calibri" panose="020F0502020204030204" pitchFamily="34" charset="0"/>
                        </a:rPr>
                        <a:t>     0.593%</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20"/>
                  </a:ext>
                </a:extLst>
              </a:tr>
            </a:tbl>
          </a:graphicData>
        </a:graphic>
      </p:graphicFrame>
      <p:sp>
        <p:nvSpPr>
          <p:cNvPr id="16" name="TextBox 15">
            <a:extLst>
              <a:ext uri="{FF2B5EF4-FFF2-40B4-BE49-F238E27FC236}">
                <a16:creationId xmlns:a16="http://schemas.microsoft.com/office/drawing/2014/main" id="{739D2E89-430C-4B2D-921D-7AF07E3D5ADC}"/>
              </a:ext>
            </a:extLst>
          </p:cNvPr>
          <p:cNvSpPr txBox="1"/>
          <p:nvPr/>
        </p:nvSpPr>
        <p:spPr>
          <a:xfrm>
            <a:off x="9170232" y="6059377"/>
            <a:ext cx="2101174" cy="338554"/>
          </a:xfrm>
          <a:prstGeom prst="rect">
            <a:avLst/>
          </a:prstGeom>
          <a:noFill/>
        </p:spPr>
        <p:txBody>
          <a:bodyPr wrap="square" rtlCol="0">
            <a:spAutoFit/>
          </a:bodyPr>
          <a:lstStyle/>
          <a:p>
            <a:r>
              <a:rPr lang="en-US" sz="1600" dirty="0"/>
              <a:t>Factor 7.0 reduction</a:t>
            </a:r>
          </a:p>
        </p:txBody>
      </p:sp>
      <p:sp>
        <p:nvSpPr>
          <p:cNvPr id="17" name="TextBox 16">
            <a:extLst>
              <a:ext uri="{FF2B5EF4-FFF2-40B4-BE49-F238E27FC236}">
                <a16:creationId xmlns:a16="http://schemas.microsoft.com/office/drawing/2014/main" id="{3560A823-D92E-43D8-8471-BE402D5706AA}"/>
              </a:ext>
            </a:extLst>
          </p:cNvPr>
          <p:cNvSpPr txBox="1"/>
          <p:nvPr/>
        </p:nvSpPr>
        <p:spPr>
          <a:xfrm>
            <a:off x="529320" y="838200"/>
            <a:ext cx="1552284" cy="400110"/>
          </a:xfrm>
          <a:prstGeom prst="rect">
            <a:avLst/>
          </a:prstGeom>
          <a:noFill/>
        </p:spPr>
        <p:txBody>
          <a:bodyPr wrap="none" rtlCol="0">
            <a:spAutoFit/>
          </a:bodyPr>
          <a:lstStyle/>
          <a:p>
            <a:r>
              <a:rPr lang="en-US" sz="2000" dirty="0"/>
              <a:t>Active Area:</a:t>
            </a:r>
          </a:p>
        </p:txBody>
      </p:sp>
    </p:spTree>
    <p:extLst>
      <p:ext uri="{BB962C8B-B14F-4D97-AF65-F5344CB8AC3E}">
        <p14:creationId xmlns:p14="http://schemas.microsoft.com/office/powerpoint/2010/main" val="3841673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a:t>
            </a:r>
            <a:r>
              <a:rPr lang="en-US" sz="2400" dirty="0">
                <a:solidFill>
                  <a:schemeClr val="tx2"/>
                </a:solidFill>
                <a:latin typeface="Arial" panose="020B0604020202020204" pitchFamily="34" charset="0"/>
                <a:cs typeface="Arial" panose="020B0604020202020204" pitchFamily="34" charset="0"/>
              </a:rPr>
              <a:t> Plans, Milestones &amp; Concerns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14</a:t>
            </a:fld>
            <a:endParaRPr lang="en-US" dirty="0"/>
          </a:p>
        </p:txBody>
      </p:sp>
      <p:sp>
        <p:nvSpPr>
          <p:cNvPr id="9" name="Content Placeholder 2">
            <a:extLst>
              <a:ext uri="{FF2B5EF4-FFF2-40B4-BE49-F238E27FC236}">
                <a16:creationId xmlns:a16="http://schemas.microsoft.com/office/drawing/2014/main" id="{2ABB4E7D-59CA-4BEE-94CE-0B804A356277}"/>
              </a:ext>
            </a:extLst>
          </p:cNvPr>
          <p:cNvSpPr>
            <a:spLocks noGrp="1"/>
          </p:cNvSpPr>
          <p:nvPr>
            <p:ph idx="1"/>
          </p:nvPr>
        </p:nvSpPr>
        <p:spPr>
          <a:xfrm>
            <a:off x="0" y="914400"/>
            <a:ext cx="12191999" cy="5410200"/>
          </a:xfrm>
        </p:spPr>
        <p:txBody>
          <a:bodyPr>
            <a:normAutofit fontScale="92500" lnSpcReduction="20000"/>
          </a:bodyPr>
          <a:lstStyle/>
          <a:p>
            <a:r>
              <a:rPr lang="en-US" sz="2800" dirty="0"/>
              <a:t>Plans</a:t>
            </a:r>
          </a:p>
          <a:p>
            <a:pPr lvl="1"/>
            <a:r>
              <a:rPr lang="en-US" sz="2400" dirty="0"/>
              <a:t>Assemble detector and perform quality control (based on CMS GEM production)</a:t>
            </a:r>
          </a:p>
          <a:p>
            <a:pPr lvl="1"/>
            <a:r>
              <a:rPr lang="en-US" sz="2400" dirty="0"/>
              <a:t>Measure performance </a:t>
            </a:r>
          </a:p>
          <a:p>
            <a:pPr lvl="2"/>
            <a:r>
              <a:rPr lang="en-US" sz="2000" dirty="0"/>
              <a:t>with X-rays at Florida Tech</a:t>
            </a:r>
          </a:p>
          <a:p>
            <a:pPr lvl="2"/>
            <a:r>
              <a:rPr lang="en-US" sz="2000" dirty="0"/>
              <a:t>with beams at Fermilab</a:t>
            </a:r>
          </a:p>
          <a:p>
            <a:pPr lvl="1"/>
            <a:r>
              <a:rPr lang="en-US" sz="2400" dirty="0"/>
              <a:t>UG student to simulate impact of material budget on EIC detector performance</a:t>
            </a:r>
          </a:p>
          <a:p>
            <a:endParaRPr lang="en-US" sz="2800" dirty="0"/>
          </a:p>
          <a:p>
            <a:r>
              <a:rPr lang="en-US" sz="2800" dirty="0"/>
              <a:t>Milestones</a:t>
            </a:r>
          </a:p>
          <a:p>
            <a:pPr lvl="1"/>
            <a:r>
              <a:rPr lang="en-US" sz="2400" dirty="0"/>
              <a:t>February 2018 - One-meter forward tracker prototype fully assembled</a:t>
            </a:r>
          </a:p>
          <a:p>
            <a:pPr lvl="1"/>
            <a:r>
              <a:rPr lang="en-US" sz="2400" dirty="0"/>
              <a:t>April 2018 - Quality control with X-rays completed</a:t>
            </a:r>
          </a:p>
          <a:p>
            <a:pPr lvl="1"/>
            <a:r>
              <a:rPr lang="en-US" sz="2400" dirty="0"/>
              <a:t>June 2018 - EIC simulation running at Florida Tech</a:t>
            </a:r>
          </a:p>
          <a:p>
            <a:pPr lvl="1"/>
            <a:r>
              <a:rPr lang="en-US" sz="2400" dirty="0"/>
              <a:t>July 2018 - Beam test at Fermilab</a:t>
            </a:r>
          </a:p>
          <a:p>
            <a:endParaRPr lang="en-US" sz="2800" dirty="0"/>
          </a:p>
          <a:p>
            <a:r>
              <a:rPr lang="en-US" sz="2800" dirty="0"/>
              <a:t>Concerns</a:t>
            </a:r>
          </a:p>
          <a:p>
            <a:pPr lvl="1"/>
            <a:r>
              <a:rPr lang="en-US" sz="2400" dirty="0"/>
              <a:t>Pace slowed down significantly because post-doc left (funding ended Dec 2016)</a:t>
            </a:r>
          </a:p>
        </p:txBody>
      </p:sp>
    </p:spTree>
    <p:extLst>
      <p:ext uri="{BB962C8B-B14F-4D97-AF65-F5344CB8AC3E}">
        <p14:creationId xmlns:p14="http://schemas.microsoft.com/office/powerpoint/2010/main" val="3335773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15</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University of Virginia</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958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AE42A77-978D-441D-B6EB-F324D37623EC}"/>
              </a:ext>
            </a:extLst>
          </p:cNvPr>
          <p:cNvGrpSpPr>
            <a:grpSpLocks noChangeAspect="1"/>
          </p:cNvGrpSpPr>
          <p:nvPr/>
        </p:nvGrpSpPr>
        <p:grpSpPr>
          <a:xfrm>
            <a:off x="76200" y="1465766"/>
            <a:ext cx="6400800" cy="4554034"/>
            <a:chOff x="4572000" y="649858"/>
            <a:chExt cx="5850126" cy="4162238"/>
          </a:xfrm>
        </p:grpSpPr>
        <p:sp>
          <p:nvSpPr>
            <p:cNvPr id="12" name="TextBox 11">
              <a:extLst>
                <a:ext uri="{FF2B5EF4-FFF2-40B4-BE49-F238E27FC236}">
                  <a16:creationId xmlns:a16="http://schemas.microsoft.com/office/drawing/2014/main" id="{C356E315-76D9-494F-8433-5808B4E6246E}"/>
                </a:ext>
              </a:extLst>
            </p:cNvPr>
            <p:cNvSpPr txBox="1"/>
            <p:nvPr/>
          </p:nvSpPr>
          <p:spPr>
            <a:xfrm>
              <a:off x="4572000" y="649858"/>
              <a:ext cx="5830823" cy="239103"/>
            </a:xfrm>
            <a:prstGeom prst="rect">
              <a:avLst/>
            </a:prstGeom>
            <a:noFill/>
          </p:spPr>
          <p:txBody>
            <a:bodyPr wrap="square" rtlCol="0">
              <a:spAutoFit/>
            </a:bodyPr>
            <a:lstStyle/>
            <a:p>
              <a:pPr algn="ctr"/>
              <a:r>
                <a:rPr lang="en-US" sz="1100" b="1" dirty="0">
                  <a:latin typeface="Times New Roman" panose="02020603050405020304" pitchFamily="18" charset="0"/>
                  <a:cs typeface="Times New Roman" panose="02020603050405020304" pitchFamily="18" charset="0"/>
                </a:rPr>
                <a:t>2D U-V strip flexible readout &amp; components of  double side zebra connection</a:t>
              </a:r>
            </a:p>
          </p:txBody>
        </p:sp>
        <p:pic>
          <p:nvPicPr>
            <p:cNvPr id="3" name="Picture 2">
              <a:extLst>
                <a:ext uri="{FF2B5EF4-FFF2-40B4-BE49-F238E27FC236}">
                  <a16:creationId xmlns:a16="http://schemas.microsoft.com/office/drawing/2014/main" id="{957054FA-41B7-4889-ADF0-1C9F29BF5DA8}"/>
                </a:ext>
              </a:extLst>
            </p:cNvPr>
            <p:cNvPicPr>
              <a:picLocks noChangeAspect="1"/>
            </p:cNvPicPr>
            <p:nvPr/>
          </p:nvPicPr>
          <p:blipFill>
            <a:blip r:embed="rId3"/>
            <a:stretch>
              <a:fillRect/>
            </a:stretch>
          </p:blipFill>
          <p:spPr>
            <a:xfrm>
              <a:off x="4572000" y="870720"/>
              <a:ext cx="5850126" cy="3941376"/>
            </a:xfrm>
            <a:prstGeom prst="rect">
              <a:avLst/>
            </a:prstGeom>
          </p:spPr>
        </p:pic>
      </p:grpSp>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UVa: </a:t>
            </a:r>
            <a:r>
              <a:rPr lang="en-US" sz="2400" dirty="0">
                <a:solidFill>
                  <a:schemeClr val="tx2"/>
                </a:solidFill>
                <a:latin typeface="Arial" panose="020B0604020202020204" pitchFamily="34" charset="0"/>
                <a:cs typeface="Arial" panose="020B0604020202020204" pitchFamily="34" charset="0"/>
              </a:rPr>
              <a:t>Large FT GEM Prototype Assembly</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16</a:t>
            </a:fld>
            <a:endParaRPr lang="en-US" dirty="0"/>
          </a:p>
        </p:txBody>
      </p:sp>
      <p:sp>
        <p:nvSpPr>
          <p:cNvPr id="16" name="Rectangle 15">
            <a:extLst>
              <a:ext uri="{FF2B5EF4-FFF2-40B4-BE49-F238E27FC236}">
                <a16:creationId xmlns:a16="http://schemas.microsoft.com/office/drawing/2014/main" id="{0659D43E-3895-4646-97AC-B1CFD3F57FCD}"/>
              </a:ext>
            </a:extLst>
          </p:cNvPr>
          <p:cNvSpPr/>
          <p:nvPr/>
        </p:nvSpPr>
        <p:spPr>
          <a:xfrm>
            <a:off x="0" y="533400"/>
            <a:ext cx="6379680" cy="861774"/>
          </a:xfrm>
          <a:prstGeom prst="rect">
            <a:avLst/>
          </a:prstGeom>
        </p:spPr>
        <p:txBody>
          <a:bodyPr wrap="square">
            <a:spAutoFit/>
          </a:bodyPr>
          <a:lstStyle/>
          <a:p>
            <a:pPr algn="ctr">
              <a:lnSpc>
                <a:spcPts val="2000"/>
              </a:lnSpc>
              <a:spcBef>
                <a:spcPts val="1200"/>
              </a:spcBef>
            </a:pPr>
            <a:r>
              <a:rPr lang="en-US" sz="1400" b="1" dirty="0">
                <a:solidFill>
                  <a:schemeClr val="tx2"/>
                </a:solidFill>
                <a:latin typeface="Times New Roman" panose="02020603050405020304" pitchFamily="18" charset="0"/>
                <a:cs typeface="Times New Roman" panose="02020603050405020304" pitchFamily="18" charset="0"/>
              </a:rPr>
              <a:t>U-V strips readout &amp; all pieces for Zebra connection available</a:t>
            </a:r>
          </a:p>
          <a:p>
            <a:pPr indent="-274320" algn="just">
              <a:lnSpc>
                <a:spcPts val="2000"/>
              </a:lnSpc>
              <a:buFont typeface="Wingdings" panose="05000000000000000000" pitchFamily="2" charset="2"/>
              <a:buChar char="§"/>
            </a:pPr>
            <a:r>
              <a:rPr lang="en-US" sz="1400" dirty="0">
                <a:latin typeface="Times New Roman" panose="02020603050405020304" pitchFamily="18" charset="0"/>
                <a:cs typeface="Times New Roman" panose="02020603050405020304" pitchFamily="18" charset="0"/>
              </a:rPr>
              <a:t>All mechanical parts for the double sided zebra procured from CERM </a:t>
            </a:r>
          </a:p>
          <a:p>
            <a:pPr marL="91413" lvl="1" indent="-182871" algn="just">
              <a:lnSpc>
                <a:spcPts val="2000"/>
              </a:lnSpc>
              <a:buFont typeface="Cambria Math" panose="02040503050406030204" pitchFamily="18" charset="0"/>
              <a:buChar char="⇨"/>
            </a:pPr>
            <a:r>
              <a:rPr lang="en-US" sz="1400" dirty="0">
                <a:latin typeface="Times New Roman" panose="02020603050405020304" pitchFamily="18" charset="0"/>
                <a:cs typeface="Times New Roman" panose="02020603050405020304" pitchFamily="18" charset="0"/>
              </a:rPr>
              <a:t>10 Zebra-to-Panasonic adapter cards &amp;10 zebra holders</a:t>
            </a:r>
          </a:p>
        </p:txBody>
      </p:sp>
      <p:sp>
        <p:nvSpPr>
          <p:cNvPr id="42" name="Rectangle 41">
            <a:extLst>
              <a:ext uri="{FF2B5EF4-FFF2-40B4-BE49-F238E27FC236}">
                <a16:creationId xmlns:a16="http://schemas.microsoft.com/office/drawing/2014/main" id="{70DCEB08-B654-4FCD-9152-6C99498555F7}"/>
              </a:ext>
            </a:extLst>
          </p:cNvPr>
          <p:cNvSpPr/>
          <p:nvPr/>
        </p:nvSpPr>
        <p:spPr>
          <a:xfrm>
            <a:off x="6477000" y="533400"/>
            <a:ext cx="5661823" cy="307585"/>
          </a:xfrm>
          <a:prstGeom prst="rect">
            <a:avLst/>
          </a:prstGeom>
        </p:spPr>
        <p:txBody>
          <a:bodyPr wrap="square">
            <a:spAutoFit/>
          </a:bodyPr>
          <a:lstStyle/>
          <a:p>
            <a:pPr algn="ctr">
              <a:lnSpc>
                <a:spcPts val="1800"/>
              </a:lnSpc>
              <a:spcBef>
                <a:spcPts val="601"/>
              </a:spcBef>
            </a:pPr>
            <a:r>
              <a:rPr lang="en-US" sz="1400" b="1" dirty="0">
                <a:solidFill>
                  <a:schemeClr val="tx2"/>
                </a:solidFill>
                <a:latin typeface="Times New Roman" panose="02020603050405020304" pitchFamily="18" charset="0"/>
                <a:cs typeface="Times New Roman" panose="02020603050405020304" pitchFamily="18" charset="0"/>
              </a:rPr>
              <a:t>Two sets of support frames</a:t>
            </a:r>
          </a:p>
        </p:txBody>
      </p:sp>
      <p:sp>
        <p:nvSpPr>
          <p:cNvPr id="43" name="Rectangle 42">
            <a:extLst>
              <a:ext uri="{FF2B5EF4-FFF2-40B4-BE49-F238E27FC236}">
                <a16:creationId xmlns:a16="http://schemas.microsoft.com/office/drawing/2014/main" id="{B11BACC0-AE64-4A20-ADA2-F3F2207D8B8B}"/>
              </a:ext>
            </a:extLst>
          </p:cNvPr>
          <p:cNvSpPr/>
          <p:nvPr/>
        </p:nvSpPr>
        <p:spPr>
          <a:xfrm>
            <a:off x="0" y="5996226"/>
            <a:ext cx="6379680" cy="861774"/>
          </a:xfrm>
          <a:prstGeom prst="rect">
            <a:avLst/>
          </a:prstGeom>
        </p:spPr>
        <p:txBody>
          <a:bodyPr wrap="square">
            <a:spAutoFit/>
          </a:bodyPr>
          <a:lstStyle/>
          <a:p>
            <a:pPr algn="ctr">
              <a:lnSpc>
                <a:spcPts val="2000"/>
              </a:lnSpc>
              <a:spcBef>
                <a:spcPts val="601"/>
              </a:spcBef>
            </a:pPr>
            <a:r>
              <a:rPr lang="en-US" sz="1400" b="1" dirty="0">
                <a:solidFill>
                  <a:srgbClr val="C00000"/>
                </a:solidFill>
                <a:latin typeface="Times New Roman" panose="02020603050405020304" pitchFamily="18" charset="0"/>
                <a:cs typeface="Times New Roman" panose="02020603050405020304" pitchFamily="18" charset="0"/>
              </a:rPr>
              <a:t>Plans for the coming months:</a:t>
            </a:r>
          </a:p>
          <a:p>
            <a:pPr indent="-274320" algn="just">
              <a:lnSpc>
                <a:spcPts val="2000"/>
              </a:lnSpc>
              <a:buFont typeface="Wingdings" panose="05000000000000000000" pitchFamily="2" charset="2"/>
              <a:buChar char="§"/>
            </a:pPr>
            <a:r>
              <a:rPr lang="en-US" sz="1400" dirty="0">
                <a:solidFill>
                  <a:prstClr val="black"/>
                </a:solidFill>
                <a:latin typeface="Times New Roman" panose="02020603050405020304" pitchFamily="18" charset="0"/>
                <a:cs typeface="Times New Roman" panose="02020603050405020304" pitchFamily="18" charset="0"/>
              </a:rPr>
              <a:t>Complete the design and procurement of the low cost frames </a:t>
            </a:r>
          </a:p>
          <a:p>
            <a:pPr indent="-274320" algn="just">
              <a:lnSpc>
                <a:spcPts val="2000"/>
              </a:lnSpc>
              <a:buFont typeface="Wingdings" panose="05000000000000000000" pitchFamily="2" charset="2"/>
              <a:buChar char="§"/>
            </a:pPr>
            <a:r>
              <a:rPr lang="en-US" sz="1400" dirty="0">
                <a:solidFill>
                  <a:prstClr val="black"/>
                </a:solidFill>
                <a:latin typeface="Times New Roman" panose="02020603050405020304" pitchFamily="18" charset="0"/>
                <a:cs typeface="Times New Roman" panose="02020603050405020304" pitchFamily="18" charset="0"/>
              </a:rPr>
              <a:t>Refurbishment of existing Clean Room tools for the assembly</a:t>
            </a:r>
          </a:p>
        </p:txBody>
      </p:sp>
      <p:grpSp>
        <p:nvGrpSpPr>
          <p:cNvPr id="9" name="Group 8">
            <a:extLst>
              <a:ext uri="{FF2B5EF4-FFF2-40B4-BE49-F238E27FC236}">
                <a16:creationId xmlns:a16="http://schemas.microsoft.com/office/drawing/2014/main" id="{21041D48-B346-4FE4-8895-353DA23AB438}"/>
              </a:ext>
            </a:extLst>
          </p:cNvPr>
          <p:cNvGrpSpPr/>
          <p:nvPr/>
        </p:nvGrpSpPr>
        <p:grpSpPr>
          <a:xfrm>
            <a:off x="6379680" y="879890"/>
            <a:ext cx="5759144" cy="2930110"/>
            <a:chOff x="6379680" y="879890"/>
            <a:chExt cx="5759144" cy="2930110"/>
          </a:xfrm>
        </p:grpSpPr>
        <p:sp>
          <p:nvSpPr>
            <p:cNvPr id="106" name="Rectangle 105">
              <a:extLst>
                <a:ext uri="{FF2B5EF4-FFF2-40B4-BE49-F238E27FC236}">
                  <a16:creationId xmlns:a16="http://schemas.microsoft.com/office/drawing/2014/main" id="{D42A816D-0DC9-4728-B10B-EB206871068E}"/>
                </a:ext>
              </a:extLst>
            </p:cNvPr>
            <p:cNvSpPr/>
            <p:nvPr/>
          </p:nvSpPr>
          <p:spPr>
            <a:xfrm>
              <a:off x="6477001" y="879890"/>
              <a:ext cx="5648354" cy="323165"/>
            </a:xfrm>
            <a:prstGeom prst="rect">
              <a:avLst/>
            </a:prstGeom>
          </p:spPr>
          <p:txBody>
            <a:bodyPr wrap="square">
              <a:spAutoFit/>
            </a:bodyPr>
            <a:lstStyle/>
            <a:p>
              <a:pPr algn="ctr">
                <a:lnSpc>
                  <a:spcPts val="1801"/>
                </a:lnSpc>
                <a:spcBef>
                  <a:spcPts val="601"/>
                </a:spcBef>
              </a:pPr>
              <a:r>
                <a:rPr lang="en-US" sz="1200" b="1" dirty="0">
                  <a:latin typeface="Times New Roman" panose="02020603050405020304" pitchFamily="18" charset="0"/>
                  <a:cs typeface="Times New Roman" panose="02020603050405020304" pitchFamily="18" charset="0"/>
                </a:rPr>
                <a:t>High cost Inner Frames for GEMs with spacer grids</a:t>
              </a:r>
            </a:p>
          </p:txBody>
        </p:sp>
        <p:grpSp>
          <p:nvGrpSpPr>
            <p:cNvPr id="4" name="Group 3">
              <a:extLst>
                <a:ext uri="{FF2B5EF4-FFF2-40B4-BE49-F238E27FC236}">
                  <a16:creationId xmlns:a16="http://schemas.microsoft.com/office/drawing/2014/main" id="{F632B024-5112-489A-B102-1BB1289F8F9B}"/>
                </a:ext>
              </a:extLst>
            </p:cNvPr>
            <p:cNvGrpSpPr/>
            <p:nvPr/>
          </p:nvGrpSpPr>
          <p:grpSpPr>
            <a:xfrm>
              <a:off x="6379680" y="1186132"/>
              <a:ext cx="5759144" cy="2623868"/>
              <a:chOff x="6379680" y="1185050"/>
              <a:chExt cx="5759144" cy="2623868"/>
            </a:xfrm>
          </p:grpSpPr>
          <p:grpSp>
            <p:nvGrpSpPr>
              <p:cNvPr id="97" name="Group 96">
                <a:extLst>
                  <a:ext uri="{FF2B5EF4-FFF2-40B4-BE49-F238E27FC236}">
                    <a16:creationId xmlns:a16="http://schemas.microsoft.com/office/drawing/2014/main" id="{36737180-ADD3-458B-A265-DB86D952F7F4}"/>
                  </a:ext>
                </a:extLst>
              </p:cNvPr>
              <p:cNvGrpSpPr>
                <a:grpSpLocks noChangeAspect="1"/>
              </p:cNvGrpSpPr>
              <p:nvPr/>
            </p:nvGrpSpPr>
            <p:grpSpPr>
              <a:xfrm>
                <a:off x="8755544" y="1185050"/>
                <a:ext cx="3383280" cy="2623868"/>
                <a:chOff x="166222" y="2391067"/>
                <a:chExt cx="4259073" cy="3303082"/>
              </a:xfrm>
            </p:grpSpPr>
            <p:pic>
              <p:nvPicPr>
                <p:cNvPr id="98" name="Picture 97">
                  <a:extLst>
                    <a:ext uri="{FF2B5EF4-FFF2-40B4-BE49-F238E27FC236}">
                      <a16:creationId xmlns:a16="http://schemas.microsoft.com/office/drawing/2014/main" id="{E58A7D24-69FB-4724-B42D-68F59CA36398}"/>
                    </a:ext>
                  </a:extLst>
                </p:cNvPr>
                <p:cNvPicPr>
                  <a:picLocks noChangeAspect="1"/>
                </p:cNvPicPr>
                <p:nvPr/>
              </p:nvPicPr>
              <p:blipFill>
                <a:blip r:embed="rId4"/>
                <a:stretch>
                  <a:fillRect/>
                </a:stretch>
              </p:blipFill>
              <p:spPr>
                <a:xfrm>
                  <a:off x="1831671" y="2442208"/>
                  <a:ext cx="2593624" cy="1820209"/>
                </a:xfrm>
                <a:prstGeom prst="rect">
                  <a:avLst/>
                </a:prstGeom>
                <a:ln>
                  <a:noFill/>
                </a:ln>
              </p:spPr>
            </p:pic>
            <p:pic>
              <p:nvPicPr>
                <p:cNvPr id="99" name="pasted-image.png" descr="pasted-image.png">
                  <a:extLst>
                    <a:ext uri="{FF2B5EF4-FFF2-40B4-BE49-F238E27FC236}">
                      <a16:creationId xmlns:a16="http://schemas.microsoft.com/office/drawing/2014/main" id="{B0243434-74BF-4AB4-8A5E-58150D29BE7B}"/>
                    </a:ext>
                  </a:extLst>
                </p:cNvPr>
                <p:cNvPicPr>
                  <a:picLocks noChangeAspect="1"/>
                </p:cNvPicPr>
                <p:nvPr/>
              </p:nvPicPr>
              <p:blipFill>
                <a:blip r:embed="rId5">
                  <a:extLst/>
                </a:blip>
                <a:stretch>
                  <a:fillRect/>
                </a:stretch>
              </p:blipFill>
              <p:spPr>
                <a:xfrm>
                  <a:off x="178788" y="2391067"/>
                  <a:ext cx="1184232" cy="2047735"/>
                </a:xfrm>
                <a:prstGeom prst="rect">
                  <a:avLst/>
                </a:prstGeom>
                <a:ln w="12700">
                  <a:noFill/>
                  <a:miter lim="400000"/>
                </a:ln>
              </p:spPr>
            </p:pic>
            <p:cxnSp>
              <p:nvCxnSpPr>
                <p:cNvPr id="100" name="Straight Arrow Connector 99">
                  <a:extLst>
                    <a:ext uri="{FF2B5EF4-FFF2-40B4-BE49-F238E27FC236}">
                      <a16:creationId xmlns:a16="http://schemas.microsoft.com/office/drawing/2014/main" id="{DC7B32E7-1788-4C4D-B02A-6C4629000A14}"/>
                    </a:ext>
                  </a:extLst>
                </p:cNvPr>
                <p:cNvCxnSpPr>
                  <a:cxnSpLocks/>
                  <a:stCxn id="98" idx="1"/>
                </p:cNvCxnSpPr>
                <p:nvPr/>
              </p:nvCxnSpPr>
              <p:spPr>
                <a:xfrm flipH="1">
                  <a:off x="1134927" y="3352312"/>
                  <a:ext cx="696744" cy="285121"/>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6B7D9CDD-77AA-4E21-A301-FD81D8649B29}"/>
                    </a:ext>
                  </a:extLst>
                </p:cNvPr>
                <p:cNvCxnSpPr>
                  <a:cxnSpLocks/>
                  <a:stCxn id="98" idx="1"/>
                </p:cNvCxnSpPr>
                <p:nvPr/>
              </p:nvCxnSpPr>
              <p:spPr>
                <a:xfrm flipH="1">
                  <a:off x="1134927" y="3352312"/>
                  <a:ext cx="696744" cy="122113"/>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2318539A-10A4-4068-9C88-00DDA5A2F38A}"/>
                    </a:ext>
                  </a:extLst>
                </p:cNvPr>
                <p:cNvCxnSpPr>
                  <a:cxnSpLocks/>
                  <a:stCxn id="98" idx="1"/>
                </p:cNvCxnSpPr>
                <p:nvPr/>
              </p:nvCxnSpPr>
              <p:spPr>
                <a:xfrm flipH="1" flipV="1">
                  <a:off x="1177667" y="3073645"/>
                  <a:ext cx="654004" cy="278667"/>
                </a:xfrm>
                <a:prstGeom prst="straightConnector1">
                  <a:avLst/>
                </a:prstGeom>
                <a:ln w="952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27D1D9E2-A6C2-4148-8A02-E37A0A9A274A}"/>
                    </a:ext>
                  </a:extLst>
                </p:cNvPr>
                <p:cNvCxnSpPr>
                  <a:cxnSpLocks/>
                  <a:stCxn id="98" idx="1"/>
                </p:cNvCxnSpPr>
                <p:nvPr/>
              </p:nvCxnSpPr>
              <p:spPr>
                <a:xfrm flipH="1" flipV="1">
                  <a:off x="1177667" y="3286702"/>
                  <a:ext cx="654004" cy="6561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04" name="Picture 103">
                  <a:extLst>
                    <a:ext uri="{FF2B5EF4-FFF2-40B4-BE49-F238E27FC236}">
                      <a16:creationId xmlns:a16="http://schemas.microsoft.com/office/drawing/2014/main" id="{AE63A250-5100-4776-AC63-64E4383694AD}"/>
                    </a:ext>
                  </a:extLst>
                </p:cNvPr>
                <p:cNvPicPr>
                  <a:picLocks noChangeAspect="1"/>
                </p:cNvPicPr>
                <p:nvPr/>
              </p:nvPicPr>
              <p:blipFill>
                <a:blip r:embed="rId6"/>
                <a:stretch>
                  <a:fillRect/>
                </a:stretch>
              </p:blipFill>
              <p:spPr>
                <a:xfrm>
                  <a:off x="166222" y="4413989"/>
                  <a:ext cx="1827975" cy="1280160"/>
                </a:xfrm>
                <a:prstGeom prst="rect">
                  <a:avLst/>
                </a:prstGeom>
                <a:solidFill>
                  <a:schemeClr val="bg1"/>
                </a:solidFill>
                <a:ln>
                  <a:noFill/>
                </a:ln>
              </p:spPr>
            </p:pic>
            <p:pic>
              <p:nvPicPr>
                <p:cNvPr id="105" name="Picture 104">
                  <a:extLst>
                    <a:ext uri="{FF2B5EF4-FFF2-40B4-BE49-F238E27FC236}">
                      <a16:creationId xmlns:a16="http://schemas.microsoft.com/office/drawing/2014/main" id="{9D427805-FA56-45DB-9047-C32CFDFCA157}"/>
                    </a:ext>
                  </a:extLst>
                </p:cNvPr>
                <p:cNvPicPr>
                  <a:picLocks noChangeAspect="1"/>
                </p:cNvPicPr>
                <p:nvPr/>
              </p:nvPicPr>
              <p:blipFill>
                <a:blip r:embed="rId7"/>
                <a:stretch>
                  <a:fillRect/>
                </a:stretch>
              </p:blipFill>
              <p:spPr>
                <a:xfrm>
                  <a:off x="2591350" y="4413989"/>
                  <a:ext cx="1770343" cy="1280160"/>
                </a:xfrm>
                <a:prstGeom prst="rect">
                  <a:avLst/>
                </a:prstGeom>
                <a:solidFill>
                  <a:schemeClr val="bg1"/>
                </a:solidFill>
                <a:ln>
                  <a:noFill/>
                </a:ln>
              </p:spPr>
            </p:pic>
          </p:grpSp>
          <p:sp>
            <p:nvSpPr>
              <p:cNvPr id="44" name="Rectangle 43">
                <a:extLst>
                  <a:ext uri="{FF2B5EF4-FFF2-40B4-BE49-F238E27FC236}">
                    <a16:creationId xmlns:a16="http://schemas.microsoft.com/office/drawing/2014/main" id="{D231D09E-8206-4398-B35C-6C2018F8139C}"/>
                  </a:ext>
                </a:extLst>
              </p:cNvPr>
              <p:cNvSpPr/>
              <p:nvPr/>
            </p:nvSpPr>
            <p:spPr>
              <a:xfrm>
                <a:off x="6379680" y="1307157"/>
                <a:ext cx="2385846" cy="2349361"/>
              </a:xfrm>
              <a:prstGeom prst="rect">
                <a:avLst/>
              </a:prstGeom>
            </p:spPr>
            <p:txBody>
              <a:bodyPr wrap="square">
                <a:spAutoFit/>
              </a:bodyPr>
              <a:lstStyle/>
              <a:p>
                <a:pPr marL="365760" indent="-182880">
                  <a:lnSpc>
                    <a:spcPts val="2200"/>
                  </a:lnSpc>
                  <a:buFont typeface="Wingdings" panose="05000000000000000000" pitchFamily="2" charset="2"/>
                  <a:buChar char="§"/>
                </a:pPr>
                <a:r>
                  <a:rPr lang="en-US" sz="1400" b="1" dirty="0">
                    <a:latin typeface="Times New Roman" panose="02020603050405020304" pitchFamily="18" charset="0"/>
                    <a:cs typeface="Times New Roman" panose="02020603050405020304" pitchFamily="18" charset="0"/>
                  </a:rPr>
                  <a:t>Four Inner Frames </a:t>
                </a:r>
                <a:r>
                  <a:rPr lang="en-US" sz="1400" dirty="0">
                    <a:solidFill>
                      <a:prstClr val="black"/>
                    </a:solidFill>
                    <a:latin typeface="Times New Roman" panose="02020603050405020304" pitchFamily="18" charset="0"/>
                    <a:cs typeface="Times New Roman" panose="02020603050405020304" pitchFamily="18" charset="0"/>
                  </a:rPr>
                  <a:t>with </a:t>
                </a:r>
                <a:r>
                  <a:rPr lang="en-US" sz="1400" dirty="0">
                    <a:latin typeface="Times New Roman" panose="02020603050405020304" pitchFamily="18" charset="0"/>
                    <a:cs typeface="Times New Roman" panose="02020603050405020304" pitchFamily="18" charset="0"/>
                  </a:rPr>
                  <a:t>300 µm spacers grid</a:t>
                </a:r>
                <a:r>
                  <a:rPr lang="en-US" sz="1400" b="1"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rPr>
                  <a:t>for GEM foils </a:t>
                </a:r>
              </a:p>
              <a:p>
                <a:pPr marL="365760" indent="-182880">
                  <a:lnSpc>
                    <a:spcPts val="2200"/>
                  </a:lnSpc>
                  <a:buFont typeface="Wingdings" panose="05000000000000000000" pitchFamily="2" charset="2"/>
                  <a:buChar char="§"/>
                </a:pPr>
                <a:r>
                  <a:rPr lang="en-US" sz="1400" dirty="0">
                    <a:latin typeface="Times New Roman" panose="02020603050405020304" pitchFamily="18" charset="0"/>
                    <a:cs typeface="Times New Roman" panose="02020603050405020304" pitchFamily="18" charset="0"/>
                  </a:rPr>
                  <a:t>Precision machining of</a:t>
                </a:r>
                <a:r>
                  <a:rPr lang="en-US" sz="1400" b="1" dirty="0">
                    <a:solidFill>
                      <a:prstClr val="black"/>
                    </a:solidFill>
                    <a:latin typeface="Times New Roman" panose="02020603050405020304" pitchFamily="18" charset="0"/>
                    <a:cs typeface="Times New Roman" panose="02020603050405020304" pitchFamily="18" charset="0"/>
                  </a:rPr>
                  <a:t> PERMAGLAS</a:t>
                </a:r>
                <a:r>
                  <a:rPr lang="en-US" sz="1400" dirty="0">
                    <a:latin typeface="Times New Roman" panose="02020603050405020304" pitchFamily="18" charset="0"/>
                    <a:cs typeface="Times New Roman" panose="02020603050405020304" pitchFamily="18" charset="0"/>
                  </a:rPr>
                  <a:t> by RESARM (Belgium)</a:t>
                </a:r>
              </a:p>
              <a:p>
                <a:pPr marL="365760" indent="-182880">
                  <a:lnSpc>
                    <a:spcPts val="2200"/>
                  </a:lnSpc>
                  <a:buFont typeface="Wingdings" panose="05000000000000000000" pitchFamily="2" charset="2"/>
                  <a:buChar char="§"/>
                </a:pPr>
                <a:r>
                  <a:rPr lang="en-US" sz="1400" dirty="0">
                    <a:solidFill>
                      <a:srgbClr val="C00000"/>
                    </a:solidFill>
                    <a:latin typeface="Times New Roman" panose="02020603050405020304" pitchFamily="18" charset="0"/>
                    <a:cs typeface="Times New Roman" panose="02020603050405020304" pitchFamily="18" charset="0"/>
                  </a:rPr>
                  <a:t>High material and machining cost</a:t>
                </a:r>
              </a:p>
            </p:txBody>
          </p:sp>
        </p:grpSp>
      </p:grpSp>
      <p:grpSp>
        <p:nvGrpSpPr>
          <p:cNvPr id="11" name="Group 10">
            <a:extLst>
              <a:ext uri="{FF2B5EF4-FFF2-40B4-BE49-F238E27FC236}">
                <a16:creationId xmlns:a16="http://schemas.microsoft.com/office/drawing/2014/main" id="{75E33075-60F8-4014-BDDA-694F500E3072}"/>
              </a:ext>
            </a:extLst>
          </p:cNvPr>
          <p:cNvGrpSpPr/>
          <p:nvPr/>
        </p:nvGrpSpPr>
        <p:grpSpPr>
          <a:xfrm>
            <a:off x="6400244" y="3820864"/>
            <a:ext cx="5738580" cy="2964868"/>
            <a:chOff x="6400244" y="3820864"/>
            <a:chExt cx="5738580" cy="2964868"/>
          </a:xfrm>
        </p:grpSpPr>
        <p:sp>
          <p:nvSpPr>
            <p:cNvPr id="107" name="Rectangle 106">
              <a:extLst>
                <a:ext uri="{FF2B5EF4-FFF2-40B4-BE49-F238E27FC236}">
                  <a16:creationId xmlns:a16="http://schemas.microsoft.com/office/drawing/2014/main" id="{18B7783A-05BE-4B2E-A449-D21F0EAFAD0B}"/>
                </a:ext>
              </a:extLst>
            </p:cNvPr>
            <p:cNvSpPr/>
            <p:nvPr/>
          </p:nvSpPr>
          <p:spPr>
            <a:xfrm>
              <a:off x="6468052" y="3820864"/>
              <a:ext cx="5670772" cy="301493"/>
            </a:xfrm>
            <a:prstGeom prst="rect">
              <a:avLst/>
            </a:prstGeom>
          </p:spPr>
          <p:txBody>
            <a:bodyPr wrap="square">
              <a:spAutoFit/>
            </a:bodyPr>
            <a:lstStyle/>
            <a:p>
              <a:pPr algn="ctr">
                <a:lnSpc>
                  <a:spcPts val="1801"/>
                </a:lnSpc>
                <a:spcBef>
                  <a:spcPts val="601"/>
                </a:spcBef>
              </a:pPr>
              <a:r>
                <a:rPr lang="en-US" sz="1200" b="1" dirty="0">
                  <a:latin typeface="Times New Roman" panose="02020603050405020304" pitchFamily="18" charset="0"/>
                  <a:cs typeface="Times New Roman" panose="02020603050405020304" pitchFamily="18" charset="0"/>
                </a:rPr>
                <a:t>Low Cost Outer Frames without spacer grids</a:t>
              </a:r>
            </a:p>
          </p:txBody>
        </p:sp>
        <p:grpSp>
          <p:nvGrpSpPr>
            <p:cNvPr id="10" name="Group 9">
              <a:extLst>
                <a:ext uri="{FF2B5EF4-FFF2-40B4-BE49-F238E27FC236}">
                  <a16:creationId xmlns:a16="http://schemas.microsoft.com/office/drawing/2014/main" id="{E1EC0C20-243A-413A-8021-288005B93E45}"/>
                </a:ext>
              </a:extLst>
            </p:cNvPr>
            <p:cNvGrpSpPr/>
            <p:nvPr/>
          </p:nvGrpSpPr>
          <p:grpSpPr>
            <a:xfrm>
              <a:off x="6400244" y="4117983"/>
              <a:ext cx="5738580" cy="2667749"/>
              <a:chOff x="6400244" y="4117983"/>
              <a:chExt cx="5738580" cy="2667749"/>
            </a:xfrm>
          </p:grpSpPr>
          <p:grpSp>
            <p:nvGrpSpPr>
              <p:cNvPr id="77" name="Group 76">
                <a:extLst>
                  <a:ext uri="{FF2B5EF4-FFF2-40B4-BE49-F238E27FC236}">
                    <a16:creationId xmlns:a16="http://schemas.microsoft.com/office/drawing/2014/main" id="{20424E43-475E-4838-8D52-CC3F51B23CC4}"/>
                  </a:ext>
                </a:extLst>
              </p:cNvPr>
              <p:cNvGrpSpPr>
                <a:grpSpLocks noChangeAspect="1"/>
              </p:cNvGrpSpPr>
              <p:nvPr/>
            </p:nvGrpSpPr>
            <p:grpSpPr>
              <a:xfrm>
                <a:off x="8755544" y="4117983"/>
                <a:ext cx="3383280" cy="2667749"/>
                <a:chOff x="4815743" y="2372552"/>
                <a:chExt cx="4235978" cy="3340110"/>
              </a:xfrm>
            </p:grpSpPr>
            <p:pic>
              <p:nvPicPr>
                <p:cNvPr id="78" name="pasted-image.png" descr="pasted-image.png">
                  <a:extLst>
                    <a:ext uri="{FF2B5EF4-FFF2-40B4-BE49-F238E27FC236}">
                      <a16:creationId xmlns:a16="http://schemas.microsoft.com/office/drawing/2014/main" id="{97744A25-DC95-4961-84E9-0AFEEA08B55E}"/>
                    </a:ext>
                  </a:extLst>
                </p:cNvPr>
                <p:cNvPicPr>
                  <a:picLocks noChangeAspect="1"/>
                </p:cNvPicPr>
                <p:nvPr/>
              </p:nvPicPr>
              <p:blipFill>
                <a:blip r:embed="rId8">
                  <a:extLst/>
                </a:blip>
                <a:stretch>
                  <a:fillRect/>
                </a:stretch>
              </p:blipFill>
              <p:spPr>
                <a:xfrm>
                  <a:off x="6461108" y="2372553"/>
                  <a:ext cx="1251990" cy="2123418"/>
                </a:xfrm>
                <a:prstGeom prst="rect">
                  <a:avLst/>
                </a:prstGeom>
                <a:noFill/>
                <a:ln w="12700">
                  <a:miter lim="400000"/>
                </a:ln>
              </p:spPr>
            </p:pic>
            <p:pic>
              <p:nvPicPr>
                <p:cNvPr id="79" name="pasted-image.png" descr="pasted-image.png">
                  <a:extLst>
                    <a:ext uri="{FF2B5EF4-FFF2-40B4-BE49-F238E27FC236}">
                      <a16:creationId xmlns:a16="http://schemas.microsoft.com/office/drawing/2014/main" id="{8E60007B-609E-4D61-B5CA-E9265235D256}"/>
                    </a:ext>
                  </a:extLst>
                </p:cNvPr>
                <p:cNvPicPr>
                  <a:picLocks noChangeAspect="1"/>
                </p:cNvPicPr>
                <p:nvPr/>
              </p:nvPicPr>
              <p:blipFill>
                <a:blip r:embed="rId5">
                  <a:extLst/>
                </a:blip>
                <a:stretch>
                  <a:fillRect/>
                </a:stretch>
              </p:blipFill>
              <p:spPr>
                <a:xfrm>
                  <a:off x="4815743" y="2372552"/>
                  <a:ext cx="1202264" cy="2078914"/>
                </a:xfrm>
                <a:prstGeom prst="rect">
                  <a:avLst/>
                </a:prstGeom>
                <a:noFill/>
                <a:ln w="12700">
                  <a:miter lim="400000"/>
                </a:ln>
              </p:spPr>
            </p:pic>
            <p:cxnSp>
              <p:nvCxnSpPr>
                <p:cNvPr id="80" name="Straight Arrow Connector 79">
                  <a:extLst>
                    <a:ext uri="{FF2B5EF4-FFF2-40B4-BE49-F238E27FC236}">
                      <a16:creationId xmlns:a16="http://schemas.microsoft.com/office/drawing/2014/main" id="{9119D719-28F0-4A2E-9BB3-1C5649BE0386}"/>
                    </a:ext>
                  </a:extLst>
                </p:cNvPr>
                <p:cNvCxnSpPr>
                  <a:cxnSpLocks/>
                  <a:stCxn id="78" idx="1"/>
                </p:cNvCxnSpPr>
                <p:nvPr/>
              </p:nvCxnSpPr>
              <p:spPr>
                <a:xfrm flipH="1">
                  <a:off x="5910032" y="3434262"/>
                  <a:ext cx="551076" cy="636443"/>
                </a:xfrm>
                <a:prstGeom prst="straightConnector1">
                  <a:avLst/>
                </a:prstGeom>
                <a:noFill/>
                <a:ln w="95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C55A768-5E53-496D-A7ED-7165221420B4}"/>
                    </a:ext>
                  </a:extLst>
                </p:cNvPr>
                <p:cNvCxnSpPr>
                  <a:cxnSpLocks/>
                  <a:stCxn id="78" idx="1"/>
                </p:cNvCxnSpPr>
                <p:nvPr/>
              </p:nvCxnSpPr>
              <p:spPr>
                <a:xfrm flipH="1">
                  <a:off x="5910032" y="3434262"/>
                  <a:ext cx="551076" cy="410006"/>
                </a:xfrm>
                <a:prstGeom prst="straightConnector1">
                  <a:avLst/>
                </a:prstGeom>
                <a:noFill/>
                <a:ln w="952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DA3CD9BC-7A44-4AC5-A19F-50597FBDEB1F}"/>
                    </a:ext>
                  </a:extLst>
                </p:cNvPr>
                <p:cNvCxnSpPr>
                  <a:cxnSpLocks/>
                  <a:stCxn id="78" idx="1"/>
                </p:cNvCxnSpPr>
                <p:nvPr/>
              </p:nvCxnSpPr>
              <p:spPr>
                <a:xfrm flipH="1" flipV="1">
                  <a:off x="5910032" y="2890084"/>
                  <a:ext cx="551076" cy="544178"/>
                </a:xfrm>
                <a:prstGeom prst="straightConnector1">
                  <a:avLst/>
                </a:prstGeom>
                <a:noFill/>
                <a:ln w="9525">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0B0CECF1-C7F0-4007-815A-EB9735679D11}"/>
                    </a:ext>
                  </a:extLst>
                </p:cNvPr>
                <p:cNvCxnSpPr>
                  <a:cxnSpLocks/>
                  <a:stCxn id="78" idx="1"/>
                </p:cNvCxnSpPr>
                <p:nvPr/>
              </p:nvCxnSpPr>
              <p:spPr>
                <a:xfrm flipH="1" flipV="1">
                  <a:off x="5910032" y="2713064"/>
                  <a:ext cx="551076" cy="721198"/>
                </a:xfrm>
                <a:prstGeom prst="straightConnector1">
                  <a:avLst/>
                </a:prstGeom>
                <a:noFill/>
                <a:ln w="9525">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84" name="pasted-image.png" descr="pasted-image.png">
                  <a:extLst>
                    <a:ext uri="{FF2B5EF4-FFF2-40B4-BE49-F238E27FC236}">
                      <a16:creationId xmlns:a16="http://schemas.microsoft.com/office/drawing/2014/main" id="{D7856A27-7425-43D7-96B0-1D04A1152ED1}"/>
                    </a:ext>
                  </a:extLst>
                </p:cNvPr>
                <p:cNvPicPr>
                  <a:picLocks noChangeAspect="1"/>
                </p:cNvPicPr>
                <p:nvPr/>
              </p:nvPicPr>
              <p:blipFill>
                <a:blip r:embed="rId9">
                  <a:extLst/>
                </a:blip>
                <a:stretch>
                  <a:fillRect/>
                </a:stretch>
              </p:blipFill>
              <p:spPr>
                <a:xfrm rot="5400000">
                  <a:off x="6428260" y="4149372"/>
                  <a:ext cx="1108754" cy="2017826"/>
                </a:xfrm>
                <a:prstGeom prst="rect">
                  <a:avLst/>
                </a:prstGeom>
                <a:noFill/>
                <a:ln w="12700">
                  <a:miter lim="400000"/>
                </a:ln>
              </p:spPr>
            </p:pic>
            <p:pic>
              <p:nvPicPr>
                <p:cNvPr id="85" name="pasted-image.png" descr="pasted-image.png">
                  <a:extLst>
                    <a:ext uri="{FF2B5EF4-FFF2-40B4-BE49-F238E27FC236}">
                      <a16:creationId xmlns:a16="http://schemas.microsoft.com/office/drawing/2014/main" id="{27DE82A3-E4CF-45FC-9CAA-7C6D86A24D76}"/>
                    </a:ext>
                  </a:extLst>
                </p:cNvPr>
                <p:cNvPicPr>
                  <a:picLocks noChangeAspect="1"/>
                </p:cNvPicPr>
                <p:nvPr/>
              </p:nvPicPr>
              <p:blipFill>
                <a:blip r:embed="rId10">
                  <a:extLst/>
                </a:blip>
                <a:stretch>
                  <a:fillRect/>
                </a:stretch>
              </p:blipFill>
              <p:spPr>
                <a:xfrm>
                  <a:off x="4889961" y="4866109"/>
                  <a:ext cx="1008945" cy="692971"/>
                </a:xfrm>
                <a:prstGeom prst="rect">
                  <a:avLst/>
                </a:prstGeom>
                <a:noFill/>
                <a:ln w="9525">
                  <a:solidFill>
                    <a:srgbClr val="0000FF"/>
                  </a:solidFill>
                  <a:miter lim="400000"/>
                </a:ln>
              </p:spPr>
            </p:pic>
            <p:pic>
              <p:nvPicPr>
                <p:cNvPr id="86" name="pasted-image.png" descr="pasted-image.png">
                  <a:extLst>
                    <a:ext uri="{FF2B5EF4-FFF2-40B4-BE49-F238E27FC236}">
                      <a16:creationId xmlns:a16="http://schemas.microsoft.com/office/drawing/2014/main" id="{353392AD-0C2A-4E27-BE75-465E4E4A5F5D}"/>
                    </a:ext>
                  </a:extLst>
                </p:cNvPr>
                <p:cNvPicPr>
                  <a:picLocks noChangeAspect="1"/>
                </p:cNvPicPr>
                <p:nvPr/>
              </p:nvPicPr>
              <p:blipFill>
                <a:blip r:embed="rId11">
                  <a:extLst/>
                </a:blip>
                <a:stretch>
                  <a:fillRect/>
                </a:stretch>
              </p:blipFill>
              <p:spPr>
                <a:xfrm>
                  <a:off x="8270539" y="2527178"/>
                  <a:ext cx="702492" cy="1108754"/>
                </a:xfrm>
                <a:prstGeom prst="rect">
                  <a:avLst/>
                </a:prstGeom>
                <a:noFill/>
                <a:ln w="9525">
                  <a:solidFill>
                    <a:srgbClr val="FF0000"/>
                  </a:solidFill>
                  <a:miter lim="400000"/>
                </a:ln>
              </p:spPr>
            </p:pic>
            <p:sp>
              <p:nvSpPr>
                <p:cNvPr id="87" name="Rectangle 86">
                  <a:extLst>
                    <a:ext uri="{FF2B5EF4-FFF2-40B4-BE49-F238E27FC236}">
                      <a16:creationId xmlns:a16="http://schemas.microsoft.com/office/drawing/2014/main" id="{4042CFD6-BA49-465F-B9FC-CBB0CC4F7407}"/>
                    </a:ext>
                  </a:extLst>
                </p:cNvPr>
                <p:cNvSpPr/>
                <p:nvPr/>
              </p:nvSpPr>
              <p:spPr>
                <a:xfrm>
                  <a:off x="7781799" y="4622963"/>
                  <a:ext cx="189539" cy="243146"/>
                </a:xfrm>
                <a:prstGeom prst="rect">
                  <a:avLst/>
                </a:prstGeom>
                <a:noFill/>
                <a:ln w="9525">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pic>
              <p:nvPicPr>
                <p:cNvPr id="88" name="pasted-image.png" descr="pasted-image.png">
                  <a:extLst>
                    <a:ext uri="{FF2B5EF4-FFF2-40B4-BE49-F238E27FC236}">
                      <a16:creationId xmlns:a16="http://schemas.microsoft.com/office/drawing/2014/main" id="{D6502DA9-7389-4413-A183-F524A50300E8}"/>
                    </a:ext>
                  </a:extLst>
                </p:cNvPr>
                <p:cNvPicPr>
                  <a:picLocks noChangeAspect="1"/>
                </p:cNvPicPr>
                <p:nvPr/>
              </p:nvPicPr>
              <p:blipFill>
                <a:blip r:embed="rId12">
                  <a:extLst/>
                </a:blip>
                <a:stretch>
                  <a:fillRect/>
                </a:stretch>
              </p:blipFill>
              <p:spPr>
                <a:xfrm rot="5400000">
                  <a:off x="8159804" y="4111736"/>
                  <a:ext cx="923962" cy="859872"/>
                </a:xfrm>
                <a:prstGeom prst="rect">
                  <a:avLst/>
                </a:prstGeom>
                <a:noFill/>
                <a:ln w="9525">
                  <a:solidFill>
                    <a:srgbClr val="00FF00"/>
                  </a:solidFill>
                  <a:miter lim="400000"/>
                </a:ln>
              </p:spPr>
            </p:pic>
            <p:cxnSp>
              <p:nvCxnSpPr>
                <p:cNvPr id="89" name="Straight Connector 88">
                  <a:extLst>
                    <a:ext uri="{FF2B5EF4-FFF2-40B4-BE49-F238E27FC236}">
                      <a16:creationId xmlns:a16="http://schemas.microsoft.com/office/drawing/2014/main" id="{55B0CD3F-D1AC-4B67-974B-AD531E3BD894}"/>
                    </a:ext>
                  </a:extLst>
                </p:cNvPr>
                <p:cNvCxnSpPr>
                  <a:cxnSpLocks/>
                </p:cNvCxnSpPr>
                <p:nvPr/>
              </p:nvCxnSpPr>
              <p:spPr>
                <a:xfrm>
                  <a:off x="7971338" y="4866109"/>
                  <a:ext cx="219349" cy="145280"/>
                </a:xfrm>
                <a:prstGeom prst="line">
                  <a:avLst/>
                </a:prstGeom>
                <a:noFill/>
                <a:ln w="9525">
                  <a:solidFill>
                    <a:srgbClr val="00FF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E9CE613C-C7B6-4B9B-8D59-05404C68A2C7}"/>
                    </a:ext>
                  </a:extLst>
                </p:cNvPr>
                <p:cNvCxnSpPr>
                  <a:cxnSpLocks/>
                </p:cNvCxnSpPr>
                <p:nvPr/>
              </p:nvCxnSpPr>
              <p:spPr>
                <a:xfrm flipV="1">
                  <a:off x="7970176" y="4071954"/>
                  <a:ext cx="220512" cy="551009"/>
                </a:xfrm>
                <a:prstGeom prst="line">
                  <a:avLst/>
                </a:prstGeom>
                <a:noFill/>
                <a:ln w="9525">
                  <a:solidFill>
                    <a:srgbClr val="00FF00"/>
                  </a:solidFill>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FD746F6A-7C6B-48CD-A51A-207E9DFFA7D8}"/>
                    </a:ext>
                  </a:extLst>
                </p:cNvPr>
                <p:cNvSpPr/>
                <p:nvPr/>
              </p:nvSpPr>
              <p:spPr>
                <a:xfrm>
                  <a:off x="7497812" y="2372553"/>
                  <a:ext cx="189539" cy="243146"/>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cxnSp>
              <p:nvCxnSpPr>
                <p:cNvPr id="92" name="Straight Connector 91">
                  <a:extLst>
                    <a:ext uri="{FF2B5EF4-FFF2-40B4-BE49-F238E27FC236}">
                      <a16:creationId xmlns:a16="http://schemas.microsoft.com/office/drawing/2014/main" id="{62809A28-D3AA-46F3-B091-88FB303A63CD}"/>
                    </a:ext>
                  </a:extLst>
                </p:cNvPr>
                <p:cNvCxnSpPr>
                  <a:cxnSpLocks/>
                </p:cNvCxnSpPr>
                <p:nvPr/>
              </p:nvCxnSpPr>
              <p:spPr>
                <a:xfrm>
                  <a:off x="7687351" y="2372553"/>
                  <a:ext cx="583188" cy="135210"/>
                </a:xfrm>
                <a:prstGeom prst="line">
                  <a:avLst/>
                </a:prstGeom>
                <a:noFill/>
                <a:ln w="95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7DD6F9E0-D344-4C49-B5B3-2EDC87991E17}"/>
                    </a:ext>
                  </a:extLst>
                </p:cNvPr>
                <p:cNvCxnSpPr>
                  <a:cxnSpLocks/>
                </p:cNvCxnSpPr>
                <p:nvPr/>
              </p:nvCxnSpPr>
              <p:spPr>
                <a:xfrm>
                  <a:off x="7691332" y="2615700"/>
                  <a:ext cx="553460" cy="1020232"/>
                </a:xfrm>
                <a:prstGeom prst="line">
                  <a:avLst/>
                </a:prstGeom>
                <a:noFill/>
                <a:ln w="9525">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0B3D7321-2D43-4777-80D0-401AA084A824}"/>
                    </a:ext>
                  </a:extLst>
                </p:cNvPr>
                <p:cNvSpPr/>
                <p:nvPr/>
              </p:nvSpPr>
              <p:spPr>
                <a:xfrm>
                  <a:off x="6953205" y="4333404"/>
                  <a:ext cx="228667" cy="162567"/>
                </a:xfrm>
                <a:prstGeom prst="rect">
                  <a:avLst/>
                </a:prstGeom>
                <a:noFill/>
                <a:ln w="952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cxnSp>
              <p:nvCxnSpPr>
                <p:cNvPr id="95" name="Straight Connector 94">
                  <a:extLst>
                    <a:ext uri="{FF2B5EF4-FFF2-40B4-BE49-F238E27FC236}">
                      <a16:creationId xmlns:a16="http://schemas.microsoft.com/office/drawing/2014/main" id="{575A1E41-11EA-4A4E-8AF6-6F4BACC31A64}"/>
                    </a:ext>
                  </a:extLst>
                </p:cNvPr>
                <p:cNvCxnSpPr>
                  <a:cxnSpLocks/>
                </p:cNvCxnSpPr>
                <p:nvPr/>
              </p:nvCxnSpPr>
              <p:spPr>
                <a:xfrm flipV="1">
                  <a:off x="4889961" y="4495972"/>
                  <a:ext cx="2063246" cy="370137"/>
                </a:xfrm>
                <a:prstGeom prst="line">
                  <a:avLst/>
                </a:prstGeom>
                <a:noFill/>
                <a:ln w="952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B3F09B7F-4851-4BE3-8ADD-CAFF24908A8E}"/>
                    </a:ext>
                  </a:extLst>
                </p:cNvPr>
                <p:cNvCxnSpPr>
                  <a:cxnSpLocks/>
                </p:cNvCxnSpPr>
                <p:nvPr/>
              </p:nvCxnSpPr>
              <p:spPr>
                <a:xfrm flipV="1">
                  <a:off x="5903667" y="4495972"/>
                  <a:ext cx="1278204" cy="370135"/>
                </a:xfrm>
                <a:prstGeom prst="line">
                  <a:avLst/>
                </a:prstGeom>
                <a:noFill/>
                <a:ln w="9525">
                  <a:solidFill>
                    <a:srgbClr val="0000FF"/>
                  </a:solidFill>
                </a:ln>
              </p:spPr>
              <p:style>
                <a:lnRef idx="1">
                  <a:schemeClr val="accent1"/>
                </a:lnRef>
                <a:fillRef idx="0">
                  <a:schemeClr val="accent1"/>
                </a:fillRef>
                <a:effectRef idx="0">
                  <a:schemeClr val="accent1"/>
                </a:effectRef>
                <a:fontRef idx="minor">
                  <a:schemeClr val="tx1"/>
                </a:fontRef>
              </p:style>
            </p:cxnSp>
          </p:grpSp>
          <p:sp>
            <p:nvSpPr>
              <p:cNvPr id="47" name="Rectangle 46">
                <a:extLst>
                  <a:ext uri="{FF2B5EF4-FFF2-40B4-BE49-F238E27FC236}">
                    <a16:creationId xmlns:a16="http://schemas.microsoft.com/office/drawing/2014/main" id="{31C92647-79CC-40F3-A577-B974226B79E0}"/>
                  </a:ext>
                </a:extLst>
              </p:cNvPr>
              <p:cNvSpPr/>
              <p:nvPr/>
            </p:nvSpPr>
            <p:spPr>
              <a:xfrm>
                <a:off x="6400244" y="4203839"/>
                <a:ext cx="2356334" cy="2349361"/>
              </a:xfrm>
              <a:prstGeom prst="rect">
                <a:avLst/>
              </a:prstGeom>
            </p:spPr>
            <p:txBody>
              <a:bodyPr wrap="square">
                <a:spAutoFit/>
              </a:bodyPr>
              <a:lstStyle/>
              <a:p>
                <a:pPr marL="365760" indent="-182880">
                  <a:lnSpc>
                    <a:spcPts val="2200"/>
                  </a:lnSpc>
                  <a:buFont typeface="Wingdings" panose="05000000000000000000" pitchFamily="2" charset="2"/>
                  <a:buChar char="§"/>
                </a:pPr>
                <a:r>
                  <a:rPr lang="en-US" sz="1400" b="1" dirty="0">
                    <a:latin typeface="Times New Roman" panose="02020603050405020304" pitchFamily="18" charset="0"/>
                    <a:cs typeface="Times New Roman" panose="02020603050405020304" pitchFamily="18" charset="0"/>
                  </a:rPr>
                  <a:t>Four Outer Frames </a:t>
                </a:r>
                <a:r>
                  <a:rPr lang="en-US" sz="1400" dirty="0">
                    <a:latin typeface="Times New Roman" panose="02020603050405020304" pitchFamily="18" charset="0"/>
                    <a:cs typeface="Times New Roman" panose="02020603050405020304" pitchFamily="18" charset="0"/>
                  </a:rPr>
                  <a:t>for gas window foils without spacers grid</a:t>
                </a:r>
              </a:p>
              <a:p>
                <a:pPr marL="365760" indent="-182880">
                  <a:lnSpc>
                    <a:spcPts val="2200"/>
                  </a:lnSpc>
                  <a:buFont typeface="Wingdings" panose="05000000000000000000" pitchFamily="2" charset="2"/>
                  <a:buChar char="§"/>
                </a:pPr>
                <a:r>
                  <a:rPr lang="en-US" sz="1400" dirty="0">
                    <a:latin typeface="Times New Roman" panose="02020603050405020304" pitchFamily="18" charset="0"/>
                    <a:cs typeface="Times New Roman" panose="02020603050405020304" pitchFamily="18" charset="0"/>
                  </a:rPr>
                  <a:t>Each frame made of four </a:t>
                </a:r>
                <a:r>
                  <a:rPr lang="en-US" sz="1400" b="1" dirty="0">
                    <a:latin typeface="Times New Roman" panose="02020603050405020304" pitchFamily="18" charset="0"/>
                    <a:cs typeface="Times New Roman" panose="02020603050405020304" pitchFamily="18" charset="0"/>
                  </a:rPr>
                  <a:t>G10 </a:t>
                </a:r>
                <a:r>
                  <a:rPr lang="en-US" sz="1400" dirty="0">
                    <a:latin typeface="Times New Roman" panose="02020603050405020304" pitchFamily="18" charset="0"/>
                    <a:cs typeface="Times New Roman" panose="02020603050405020304" pitchFamily="18" charset="0"/>
                  </a:rPr>
                  <a:t>pieces cut out in local UVa machine shop </a:t>
                </a:r>
              </a:p>
              <a:p>
                <a:pPr marL="365760" indent="-182880">
                  <a:lnSpc>
                    <a:spcPts val="2200"/>
                  </a:lnSpc>
                  <a:buFont typeface="Wingdings" panose="05000000000000000000" pitchFamily="2" charset="2"/>
                  <a:buChar char="§"/>
                </a:pPr>
                <a:r>
                  <a:rPr lang="en-US" sz="1400" dirty="0">
                    <a:solidFill>
                      <a:srgbClr val="C00000"/>
                    </a:solidFill>
                    <a:latin typeface="Times New Roman" panose="02020603050405020304" pitchFamily="18" charset="0"/>
                    <a:cs typeface="Times New Roman" panose="02020603050405020304" pitchFamily="18" charset="0"/>
                  </a:rPr>
                  <a:t>Low material and production cost</a:t>
                </a:r>
              </a:p>
            </p:txBody>
          </p:sp>
        </p:grpSp>
      </p:grpSp>
    </p:spTree>
    <p:extLst>
      <p:ext uri="{BB962C8B-B14F-4D97-AF65-F5344CB8AC3E}">
        <p14:creationId xmlns:p14="http://schemas.microsoft.com/office/powerpoint/2010/main" val="32149755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dirty="0"/>
              <a:t>EIC Detector R&amp;D AC Meeting @ BNL, 1/18/2018</a:t>
            </a:r>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UVa: </a:t>
            </a:r>
            <a:r>
              <a:rPr lang="en-US" sz="2000" dirty="0">
                <a:solidFill>
                  <a:schemeClr val="tx2"/>
                </a:solidFill>
                <a:latin typeface="Arial" panose="020B0604020202020204" pitchFamily="34" charset="0"/>
                <a:cs typeface="Arial" panose="020B0604020202020204" pitchFamily="34" charset="0"/>
              </a:rPr>
              <a:t>Optical Inspection of Chromium GEMs</a:t>
            </a:r>
          </a:p>
        </p:txBody>
      </p:sp>
      <p:sp>
        <p:nvSpPr>
          <p:cNvPr id="71" name="TextBox 6">
            <a:extLst>
              <a:ext uri="{FF2B5EF4-FFF2-40B4-BE49-F238E27FC236}">
                <a16:creationId xmlns:a16="http://schemas.microsoft.com/office/drawing/2014/main" id="{1885568A-13B3-4FF7-973F-D22CBB1FB1BE}"/>
              </a:ext>
            </a:extLst>
          </p:cNvPr>
          <p:cNvSpPr txBox="1">
            <a:spLocks noChangeArrowheads="1"/>
          </p:cNvSpPr>
          <p:nvPr/>
        </p:nvSpPr>
        <p:spPr bwMode="auto">
          <a:xfrm>
            <a:off x="0" y="1543007"/>
            <a:ext cx="5714999" cy="4185761"/>
          </a:xfrm>
          <a:prstGeom prst="rect">
            <a:avLst/>
          </a:prstGeom>
          <a:noFill/>
          <a:ln w="9525">
            <a:noFill/>
            <a:miter lim="800000"/>
            <a:headEnd/>
            <a:tailEnd/>
          </a:ln>
        </p:spPr>
        <p:txBody>
          <a:bodyPr wrap="square">
            <a:prstTxWarp prst="textNoShape">
              <a:avLst/>
            </a:prstTxWarp>
            <a:spAutoFit/>
          </a:bodyPr>
          <a:lstStyle>
            <a:defPPr>
              <a:defRPr lang="en-US"/>
            </a:defPPr>
            <a:lvl1pPr marL="182880" indent="-182880">
              <a:lnSpc>
                <a:spcPct val="150000"/>
              </a:lnSpc>
              <a:spcBef>
                <a:spcPts val="300"/>
              </a:spcBef>
              <a:buFont typeface="Wingdings" panose="05000000000000000000" pitchFamily="2" charset="2"/>
              <a:buChar char="§"/>
              <a:defRPr sz="1100">
                <a:latin typeface="Times New Roman" panose="02020603050405020304" pitchFamily="18" charset="0"/>
                <a:cs typeface="Times New Roman" panose="02020603050405020304" pitchFamily="18" charset="0"/>
              </a:defRPr>
            </a:lvl1pPr>
          </a:lstStyle>
          <a:p>
            <a:pPr marL="0" indent="0" algn="ctr">
              <a:lnSpc>
                <a:spcPct val="200000"/>
              </a:lnSpc>
              <a:buNone/>
            </a:pPr>
            <a:r>
              <a:rPr lang="en-US" sz="1600" b="1" dirty="0"/>
              <a:t>Optical inspection with GEM CDD Scanner at Temple U. </a:t>
            </a:r>
          </a:p>
          <a:p>
            <a:pPr marL="365760">
              <a:lnSpc>
                <a:spcPct val="200000"/>
              </a:lnSpc>
            </a:pPr>
            <a:r>
              <a:rPr lang="en-US" sz="1600" dirty="0"/>
              <a:t>Scan 2 Cr-GEM foils (one damaged and one good foil)</a:t>
            </a:r>
          </a:p>
          <a:p>
            <a:pPr marL="365760">
              <a:lnSpc>
                <a:spcPct val="200000"/>
              </a:lnSpc>
            </a:pPr>
            <a:r>
              <a:rPr lang="en-US" sz="1600" dirty="0"/>
              <a:t>Outer hole size turns out to be very challenging: </a:t>
            </a:r>
          </a:p>
          <a:p>
            <a:pPr marL="731520" lvl="2" indent="-365760">
              <a:lnSpc>
                <a:spcPct val="200000"/>
              </a:lnSpc>
              <a:buFont typeface="Cambria Math" panose="02040503050406030204" pitchFamily="18" charset="0"/>
              <a:buChar char="⇨"/>
            </a:pPr>
            <a:r>
              <a:rPr lang="en-US" sz="1600" dirty="0">
                <a:solidFill>
                  <a:schemeClr val="tx2"/>
                </a:solidFill>
                <a:latin typeface="Times New Roman" panose="02020603050405020304" pitchFamily="18" charset="0"/>
                <a:cs typeface="Times New Roman" panose="02020603050405020304" pitchFamily="18" charset="0"/>
              </a:rPr>
              <a:t>Poor contrast from the back light transmission </a:t>
            </a:r>
          </a:p>
          <a:p>
            <a:pPr marL="731520" lvl="2" indent="-365760">
              <a:lnSpc>
                <a:spcPct val="200000"/>
              </a:lnSpc>
              <a:buFont typeface="Cambria Math" panose="02040503050406030204" pitchFamily="18" charset="0"/>
              <a:buChar char="⇨"/>
            </a:pPr>
            <a:r>
              <a:rPr lang="en-US" sz="1600" dirty="0">
                <a:solidFill>
                  <a:schemeClr val="tx2"/>
                </a:solidFill>
                <a:latin typeface="Times New Roman" panose="02020603050405020304" pitchFamily="18" charset="0"/>
                <a:cs typeface="Times New Roman" panose="02020603050405020304" pitchFamily="18" charset="0"/>
              </a:rPr>
              <a:t>Poor image resolution </a:t>
            </a:r>
            <a:endParaRPr lang="en-US" sz="1600" dirty="0">
              <a:solidFill>
                <a:schemeClr val="tx2"/>
              </a:solidFill>
              <a:latin typeface="Times New Roman" panose="02020603050405020304" pitchFamily="18" charset="0"/>
              <a:ea typeface="Cambria Math" panose="02040503050406030204" pitchFamily="18" charset="0"/>
              <a:cs typeface="Times New Roman" panose="02020603050405020304" pitchFamily="18" charset="0"/>
            </a:endParaRPr>
          </a:p>
          <a:p>
            <a:pPr marL="365760">
              <a:lnSpc>
                <a:spcPct val="200000"/>
              </a:lnSpc>
            </a:pPr>
            <a:r>
              <a:rPr lang="en-US" sz="1600" dirty="0">
                <a:ea typeface="Cambria Math" panose="02040503050406030204" pitchFamily="18" charset="0"/>
              </a:rPr>
              <a:t>Good uniformity for the inner hole diameter</a:t>
            </a:r>
          </a:p>
          <a:p>
            <a:pPr marL="365760">
              <a:lnSpc>
                <a:spcPct val="200000"/>
              </a:lnSpc>
            </a:pPr>
            <a:r>
              <a:rPr lang="en-US" sz="1600" dirty="0">
                <a:ea typeface="Cambria Math" panose="02040503050406030204" pitchFamily="18" charset="0"/>
              </a:rPr>
              <a:t>Hole pitch ~138 µm, 2</a:t>
            </a:r>
            <a:r>
              <a:rPr lang="en-US" sz="1600" baseline="30000" dirty="0">
                <a:ea typeface="Cambria Math" panose="02040503050406030204" pitchFamily="18" charset="0"/>
              </a:rPr>
              <a:t>nd</a:t>
            </a:r>
            <a:r>
              <a:rPr lang="en-US" sz="1600" dirty="0">
                <a:ea typeface="Cambria Math" panose="02040503050406030204" pitchFamily="18" charset="0"/>
              </a:rPr>
              <a:t> peak at ~141 µm for both foils </a:t>
            </a:r>
          </a:p>
          <a:p>
            <a:pPr marL="731520" lvl="1" indent="-365760">
              <a:lnSpc>
                <a:spcPct val="200000"/>
              </a:lnSpc>
              <a:buFont typeface="Cambria Math" panose="02040503050406030204" pitchFamily="18" charset="0"/>
              <a:buChar char="⇨"/>
            </a:pPr>
            <a:r>
              <a:rPr lang="en-US" sz="1600" dirty="0">
                <a:solidFill>
                  <a:schemeClr val="tx2"/>
                </a:solidFill>
                <a:latin typeface="Times New Roman" panose="02020603050405020304" pitchFamily="18" charset="0"/>
                <a:ea typeface="Cambria Math" panose="02040503050406030204" pitchFamily="18" charset="0"/>
                <a:cs typeface="Times New Roman" panose="02020603050405020304" pitchFamily="18" charset="0"/>
              </a:rPr>
              <a:t>Second peak is more pronounced for the damaged foil</a:t>
            </a:r>
          </a:p>
        </p:txBody>
      </p:sp>
      <p:grpSp>
        <p:nvGrpSpPr>
          <p:cNvPr id="5" name="Group 4">
            <a:extLst>
              <a:ext uri="{FF2B5EF4-FFF2-40B4-BE49-F238E27FC236}">
                <a16:creationId xmlns:a16="http://schemas.microsoft.com/office/drawing/2014/main" id="{23826DAE-BE6F-450F-8281-D7EA9A1B7C17}"/>
              </a:ext>
            </a:extLst>
          </p:cNvPr>
          <p:cNvGrpSpPr/>
          <p:nvPr/>
        </p:nvGrpSpPr>
        <p:grpSpPr>
          <a:xfrm>
            <a:off x="5562600" y="723805"/>
            <a:ext cx="6400800" cy="5588585"/>
            <a:chOff x="5562600" y="723805"/>
            <a:chExt cx="6400800" cy="5588585"/>
          </a:xfrm>
        </p:grpSpPr>
        <p:grpSp>
          <p:nvGrpSpPr>
            <p:cNvPr id="67" name="Group 66">
              <a:extLst>
                <a:ext uri="{FF2B5EF4-FFF2-40B4-BE49-F238E27FC236}">
                  <a16:creationId xmlns:a16="http://schemas.microsoft.com/office/drawing/2014/main" id="{7F9A36E6-BD96-491B-A4F5-2938307271C6}"/>
                </a:ext>
              </a:extLst>
            </p:cNvPr>
            <p:cNvGrpSpPr>
              <a:grpSpLocks noChangeAspect="1"/>
            </p:cNvGrpSpPr>
            <p:nvPr/>
          </p:nvGrpSpPr>
          <p:grpSpPr>
            <a:xfrm>
              <a:off x="5562600" y="723805"/>
              <a:ext cx="6400800" cy="5588585"/>
              <a:chOff x="0" y="2473532"/>
              <a:chExt cx="4450999" cy="4079668"/>
            </a:xfrm>
          </p:grpSpPr>
          <p:grpSp>
            <p:nvGrpSpPr>
              <p:cNvPr id="4" name="Group 3">
                <a:extLst>
                  <a:ext uri="{FF2B5EF4-FFF2-40B4-BE49-F238E27FC236}">
                    <a16:creationId xmlns:a16="http://schemas.microsoft.com/office/drawing/2014/main" id="{E1787B92-11D8-49D8-8401-93DDBA1458FA}"/>
                  </a:ext>
                </a:extLst>
              </p:cNvPr>
              <p:cNvGrpSpPr/>
              <p:nvPr/>
            </p:nvGrpSpPr>
            <p:grpSpPr>
              <a:xfrm>
                <a:off x="0" y="4708387"/>
                <a:ext cx="4450999" cy="1844813"/>
                <a:chOff x="2615233" y="4506749"/>
                <a:chExt cx="6532262" cy="2351251"/>
              </a:xfrm>
            </p:grpSpPr>
            <p:pic>
              <p:nvPicPr>
                <p:cNvPr id="7" name="Picture 6">
                  <a:extLst>
                    <a:ext uri="{FF2B5EF4-FFF2-40B4-BE49-F238E27FC236}">
                      <a16:creationId xmlns:a16="http://schemas.microsoft.com/office/drawing/2014/main" id="{2D85AE6A-7D8B-4193-8B6B-0F29A6EDCC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15233" y="4506749"/>
                  <a:ext cx="3200400" cy="2351251"/>
                </a:xfrm>
                <a:prstGeom prst="rect">
                  <a:avLst/>
                </a:prstGeom>
              </p:spPr>
            </p:pic>
            <p:pic>
              <p:nvPicPr>
                <p:cNvPr id="6" name="Picture 5">
                  <a:extLst>
                    <a:ext uri="{FF2B5EF4-FFF2-40B4-BE49-F238E27FC236}">
                      <a16:creationId xmlns:a16="http://schemas.microsoft.com/office/drawing/2014/main" id="{2A8D19ED-D17E-4C96-B3D3-0A8DB82980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7095" y="4506749"/>
                  <a:ext cx="3200400" cy="2351251"/>
                </a:xfrm>
                <a:prstGeom prst="rect">
                  <a:avLst/>
                </a:prstGeom>
              </p:spPr>
            </p:pic>
          </p:grpSp>
          <p:grpSp>
            <p:nvGrpSpPr>
              <p:cNvPr id="14" name="Group 13">
                <a:extLst>
                  <a:ext uri="{FF2B5EF4-FFF2-40B4-BE49-F238E27FC236}">
                    <a16:creationId xmlns:a16="http://schemas.microsoft.com/office/drawing/2014/main" id="{0CFA5380-0A21-4898-A8F6-5F350E6E2BC3}"/>
                  </a:ext>
                </a:extLst>
              </p:cNvPr>
              <p:cNvGrpSpPr/>
              <p:nvPr/>
            </p:nvGrpSpPr>
            <p:grpSpPr>
              <a:xfrm>
                <a:off x="0" y="2666999"/>
                <a:ext cx="4450999" cy="1842042"/>
                <a:chOff x="2615233" y="2158516"/>
                <a:chExt cx="6532262" cy="2347720"/>
              </a:xfrm>
            </p:grpSpPr>
            <p:pic>
              <p:nvPicPr>
                <p:cNvPr id="10" name="Picture 9">
                  <a:extLst>
                    <a:ext uri="{FF2B5EF4-FFF2-40B4-BE49-F238E27FC236}">
                      <a16:creationId xmlns:a16="http://schemas.microsoft.com/office/drawing/2014/main" id="{952CBBE8-7CFA-457E-AED3-7D1FFDC9C9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15233" y="2158516"/>
                  <a:ext cx="3200400" cy="2347720"/>
                </a:xfrm>
                <a:prstGeom prst="rect">
                  <a:avLst/>
                </a:prstGeom>
              </p:spPr>
            </p:pic>
            <p:pic>
              <p:nvPicPr>
                <p:cNvPr id="11" name="Picture 10">
                  <a:extLst>
                    <a:ext uri="{FF2B5EF4-FFF2-40B4-BE49-F238E27FC236}">
                      <a16:creationId xmlns:a16="http://schemas.microsoft.com/office/drawing/2014/main" id="{87F48D24-2D31-4DBD-94DB-A026383D3B6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7095" y="2158516"/>
                  <a:ext cx="3200400" cy="2347720"/>
                </a:xfrm>
                <a:prstGeom prst="rect">
                  <a:avLst/>
                </a:prstGeom>
              </p:spPr>
            </p:pic>
          </p:grpSp>
          <p:sp>
            <p:nvSpPr>
              <p:cNvPr id="12" name="TextBox 11">
                <a:extLst>
                  <a:ext uri="{FF2B5EF4-FFF2-40B4-BE49-F238E27FC236}">
                    <a16:creationId xmlns:a16="http://schemas.microsoft.com/office/drawing/2014/main" id="{7CD00B49-0A2F-4EF9-B81F-405B9053B2D0}"/>
                  </a:ext>
                </a:extLst>
              </p:cNvPr>
              <p:cNvSpPr txBox="1"/>
              <p:nvPr/>
            </p:nvSpPr>
            <p:spPr>
              <a:xfrm>
                <a:off x="1399759" y="2473532"/>
                <a:ext cx="1651480" cy="224701"/>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Good foil (Cr-GEM3)</a:t>
                </a:r>
              </a:p>
            </p:txBody>
          </p:sp>
          <p:sp>
            <p:nvSpPr>
              <p:cNvPr id="13" name="TextBox 12">
                <a:extLst>
                  <a:ext uri="{FF2B5EF4-FFF2-40B4-BE49-F238E27FC236}">
                    <a16:creationId xmlns:a16="http://schemas.microsoft.com/office/drawing/2014/main" id="{94C60EB3-9281-4881-8800-0B58DA8EFB7D}"/>
                  </a:ext>
                </a:extLst>
              </p:cNvPr>
              <p:cNvSpPr txBox="1"/>
              <p:nvPr/>
            </p:nvSpPr>
            <p:spPr>
              <a:xfrm>
                <a:off x="1249001" y="4460175"/>
                <a:ext cx="1952997" cy="224701"/>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Damaged foil (Cr-GEM1)</a:t>
                </a:r>
              </a:p>
            </p:txBody>
          </p:sp>
        </p:grpSp>
        <p:sp>
          <p:nvSpPr>
            <p:cNvPr id="3" name="Rectangle 2">
              <a:extLst>
                <a:ext uri="{FF2B5EF4-FFF2-40B4-BE49-F238E27FC236}">
                  <a16:creationId xmlns:a16="http://schemas.microsoft.com/office/drawing/2014/main" id="{846FBBAA-F402-45EA-85D5-991D278E5895}"/>
                </a:ext>
              </a:extLst>
            </p:cNvPr>
            <p:cNvSpPr>
              <a:spLocks noChangeAspect="1"/>
            </p:cNvSpPr>
            <p:nvPr/>
          </p:nvSpPr>
          <p:spPr>
            <a:xfrm>
              <a:off x="8080649" y="1738120"/>
              <a:ext cx="548632"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24C4D7F-DEFB-4E28-976B-9189E3CF7AFC}"/>
                </a:ext>
              </a:extLst>
            </p:cNvPr>
            <p:cNvSpPr>
              <a:spLocks noChangeAspect="1"/>
            </p:cNvSpPr>
            <p:nvPr/>
          </p:nvSpPr>
          <p:spPr>
            <a:xfrm>
              <a:off x="8077200" y="4483325"/>
              <a:ext cx="548632" cy="2743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75261B0B-49F6-4A8E-B71C-C874235C9D98}"/>
                </a:ext>
              </a:extLst>
            </p:cNvPr>
            <p:cNvSpPr>
              <a:spLocks noChangeAspect="1"/>
            </p:cNvSpPr>
            <p:nvPr/>
          </p:nvSpPr>
          <p:spPr>
            <a:xfrm>
              <a:off x="11342008" y="1645920"/>
              <a:ext cx="548632" cy="27432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45B4BB3-6DDE-4C95-BFB9-8542157EB985}"/>
                </a:ext>
              </a:extLst>
            </p:cNvPr>
            <p:cNvSpPr>
              <a:spLocks noChangeAspect="1"/>
            </p:cNvSpPr>
            <p:nvPr/>
          </p:nvSpPr>
          <p:spPr>
            <a:xfrm>
              <a:off x="11337245" y="4526280"/>
              <a:ext cx="548632" cy="274320"/>
            </a:xfrm>
            <a:prstGeom prst="rect">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04998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UVa: </a:t>
            </a:r>
            <a:r>
              <a:rPr lang="en-US" sz="2000" dirty="0">
                <a:solidFill>
                  <a:schemeClr val="tx2"/>
                </a:solidFill>
                <a:latin typeface="Arial" panose="020B0604020202020204" pitchFamily="34" charset="0"/>
                <a:cs typeface="Arial" panose="020B0604020202020204" pitchFamily="34" charset="0"/>
              </a:rPr>
              <a:t>SEM of damaged foil (Cr-GEM1)</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18</a:t>
            </a:fld>
            <a:endParaRPr lang="en-US" dirty="0"/>
          </a:p>
        </p:txBody>
      </p:sp>
      <p:sp>
        <p:nvSpPr>
          <p:cNvPr id="12" name="Rectangle 11">
            <a:extLst>
              <a:ext uri="{FF2B5EF4-FFF2-40B4-BE49-F238E27FC236}">
                <a16:creationId xmlns:a16="http://schemas.microsoft.com/office/drawing/2014/main" id="{3E104089-3EC8-4417-BCC9-3B21367E9C68}"/>
              </a:ext>
            </a:extLst>
          </p:cNvPr>
          <p:cNvSpPr/>
          <p:nvPr/>
        </p:nvSpPr>
        <p:spPr>
          <a:xfrm>
            <a:off x="0" y="1047795"/>
            <a:ext cx="2749493" cy="2354491"/>
          </a:xfrm>
          <a:prstGeom prst="rect">
            <a:avLst/>
          </a:prstGeom>
        </p:spPr>
        <p:txBody>
          <a:bodyPr wrap="square">
            <a:spAutoFit/>
          </a:bodyPr>
          <a:lstStyle/>
          <a:p>
            <a:pPr>
              <a:lnSpc>
                <a:spcPct val="150000"/>
              </a:lnSpc>
            </a:pPr>
            <a:r>
              <a:rPr lang="en-US" sz="1400" dirty="0">
                <a:latin typeface="Arial" panose="020B0604020202020204" pitchFamily="34" charset="0"/>
                <a:cs typeface="Arial" panose="020B0604020202020204" pitchFamily="34" charset="0"/>
              </a:rPr>
              <a:t>SEM images of the top of the damaged Cr-GEM1 foil, as expected, SEM images of top side are good quality with holes dimensions configuration and the cross section view looking normal GEM foil</a:t>
            </a:r>
          </a:p>
        </p:txBody>
      </p:sp>
      <p:sp>
        <p:nvSpPr>
          <p:cNvPr id="13" name="Rectangle 12">
            <a:extLst>
              <a:ext uri="{FF2B5EF4-FFF2-40B4-BE49-F238E27FC236}">
                <a16:creationId xmlns:a16="http://schemas.microsoft.com/office/drawing/2014/main" id="{F0573B35-C635-4AAE-9229-DFD03D7AE1F6}"/>
              </a:ext>
            </a:extLst>
          </p:cNvPr>
          <p:cNvSpPr/>
          <p:nvPr/>
        </p:nvSpPr>
        <p:spPr>
          <a:xfrm>
            <a:off x="0" y="3955038"/>
            <a:ext cx="2635435" cy="2354491"/>
          </a:xfrm>
          <a:prstGeom prst="rect">
            <a:avLst/>
          </a:prstGeom>
        </p:spPr>
        <p:txBody>
          <a:bodyPr wrap="square">
            <a:spAutoFit/>
          </a:bodyPr>
          <a:lstStyle/>
          <a:p>
            <a:pPr>
              <a:lnSpc>
                <a:spcPct val="150000"/>
              </a:lnSpc>
            </a:pPr>
            <a:r>
              <a:rPr lang="en-US" sz="1400" b="1" dirty="0">
                <a:latin typeface="Arial" panose="020B0604020202020204" pitchFamily="34" charset="0"/>
                <a:cs typeface="Arial" panose="020B0604020202020204" pitchFamily="34" charset="0"/>
              </a:rPr>
              <a:t>side here the Cr layer was removed </a:t>
            </a:r>
            <a:r>
              <a:rPr lang="en-US" sz="1400" dirty="0">
                <a:latin typeface="Arial" panose="020B0604020202020204" pitchFamily="34" charset="0"/>
                <a:cs typeface="Arial" panose="020B0604020202020204" pitchFamily="34" charset="0"/>
              </a:rPr>
              <a:t>appears severely distorted under SEM</a:t>
            </a:r>
            <a:endParaRPr lang="en-US" sz="1400" dirty="0">
              <a:latin typeface="Arial" panose="020B0604020202020204" pitchFamily="34" charset="0"/>
              <a:ea typeface="Cambria Math" panose="02040503050406030204" pitchFamily="18" charset="0"/>
              <a:cs typeface="Arial" panose="020B0604020202020204" pitchFamily="34" charset="0"/>
            </a:endParaRPr>
          </a:p>
          <a:p>
            <a:pPr marL="285750" indent="-285750">
              <a:lnSpc>
                <a:spcPct val="1500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bad image resolution</a:t>
            </a:r>
            <a:r>
              <a:rPr lang="en-US" sz="1400" dirty="0">
                <a:latin typeface="Arial" panose="020B0604020202020204" pitchFamily="34" charset="0"/>
                <a:cs typeface="Arial" panose="020B0604020202020204" pitchFamily="34" charset="0"/>
              </a:rPr>
              <a:t> </a:t>
            </a:r>
          </a:p>
          <a:p>
            <a:pPr marL="102870" indent="-285750">
              <a:lnSpc>
                <a:spcPct val="15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Cross section of the holes: looks as if the Cr layer melted but the Kapton looks fine</a:t>
            </a:r>
          </a:p>
        </p:txBody>
      </p:sp>
      <p:pic>
        <p:nvPicPr>
          <p:cNvPr id="30" name="Picture 29">
            <a:extLst>
              <a:ext uri="{FF2B5EF4-FFF2-40B4-BE49-F238E27FC236}">
                <a16:creationId xmlns:a16="http://schemas.microsoft.com/office/drawing/2014/main" id="{621E097C-30F3-44C4-BCDF-DB93BE2662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001" t="11096" r="22222" b="29131"/>
          <a:stretch/>
        </p:blipFill>
        <p:spPr>
          <a:xfrm rot="5400000">
            <a:off x="2720296" y="1061787"/>
            <a:ext cx="2468880" cy="2326507"/>
          </a:xfrm>
          <a:prstGeom prst="rect">
            <a:avLst/>
          </a:prstGeom>
        </p:spPr>
      </p:pic>
      <p:pic>
        <p:nvPicPr>
          <p:cNvPr id="31" name="Picture 30">
            <a:extLst>
              <a:ext uri="{FF2B5EF4-FFF2-40B4-BE49-F238E27FC236}">
                <a16:creationId xmlns:a16="http://schemas.microsoft.com/office/drawing/2014/main" id="{C89DA2C0-E1E3-47CF-8E14-E73E9E1C26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5056" y="990600"/>
            <a:ext cx="3291840" cy="2468880"/>
          </a:xfrm>
          <a:prstGeom prst="rect">
            <a:avLst/>
          </a:prstGeom>
        </p:spPr>
      </p:pic>
      <p:pic>
        <p:nvPicPr>
          <p:cNvPr id="32" name="Picture 31">
            <a:extLst>
              <a:ext uri="{FF2B5EF4-FFF2-40B4-BE49-F238E27FC236}">
                <a16:creationId xmlns:a16="http://schemas.microsoft.com/office/drawing/2014/main" id="{C765D71F-6769-4D70-AAE4-A3367C8FAA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23960" y="990600"/>
            <a:ext cx="3291840" cy="2468880"/>
          </a:xfrm>
          <a:prstGeom prst="rect">
            <a:avLst/>
          </a:prstGeom>
        </p:spPr>
      </p:pic>
      <p:pic>
        <p:nvPicPr>
          <p:cNvPr id="27" name="Picture 26">
            <a:extLst>
              <a:ext uri="{FF2B5EF4-FFF2-40B4-BE49-F238E27FC236}">
                <a16:creationId xmlns:a16="http://schemas.microsoft.com/office/drawing/2014/main" id="{2495BDDC-3D69-4CB8-8E74-B8CEE1F0172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23963" y="3897843"/>
            <a:ext cx="3291837" cy="2468880"/>
          </a:xfrm>
          <a:prstGeom prst="rect">
            <a:avLst/>
          </a:prstGeom>
        </p:spPr>
      </p:pic>
      <p:pic>
        <p:nvPicPr>
          <p:cNvPr id="28" name="Picture 27">
            <a:extLst>
              <a:ext uri="{FF2B5EF4-FFF2-40B4-BE49-F238E27FC236}">
                <a16:creationId xmlns:a16="http://schemas.microsoft.com/office/drawing/2014/main" id="{F7CACAF9-A916-4D4B-A2AB-4AD1E2D25D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25060" y="3897843"/>
            <a:ext cx="3291836" cy="2468880"/>
          </a:xfrm>
          <a:prstGeom prst="rect">
            <a:avLst/>
          </a:prstGeom>
        </p:spPr>
      </p:pic>
      <p:pic>
        <p:nvPicPr>
          <p:cNvPr id="29" name="Picture 28">
            <a:extLst>
              <a:ext uri="{FF2B5EF4-FFF2-40B4-BE49-F238E27FC236}">
                <a16:creationId xmlns:a16="http://schemas.microsoft.com/office/drawing/2014/main" id="{31604CA6-D4D5-48BC-AA8D-BFC7E160A8B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44167" r="4166" b="26667"/>
          <a:stretch/>
        </p:blipFill>
        <p:spPr>
          <a:xfrm>
            <a:off x="2798742" y="3897843"/>
            <a:ext cx="2319248" cy="2468880"/>
          </a:xfrm>
          <a:prstGeom prst="rect">
            <a:avLst/>
          </a:prstGeom>
        </p:spPr>
      </p:pic>
      <p:sp>
        <p:nvSpPr>
          <p:cNvPr id="15" name="TextBox 14">
            <a:extLst>
              <a:ext uri="{FF2B5EF4-FFF2-40B4-BE49-F238E27FC236}">
                <a16:creationId xmlns:a16="http://schemas.microsoft.com/office/drawing/2014/main" id="{7C36FC32-5D5D-4C18-A717-753EBB705D10}"/>
              </a:ext>
            </a:extLst>
          </p:cNvPr>
          <p:cNvSpPr txBox="1"/>
          <p:nvPr/>
        </p:nvSpPr>
        <p:spPr>
          <a:xfrm>
            <a:off x="6285928" y="3509373"/>
            <a:ext cx="1867471"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Bottom side</a:t>
            </a:r>
          </a:p>
        </p:txBody>
      </p:sp>
      <p:sp>
        <p:nvSpPr>
          <p:cNvPr id="26" name="TextBox 25">
            <a:extLst>
              <a:ext uri="{FF2B5EF4-FFF2-40B4-BE49-F238E27FC236}">
                <a16:creationId xmlns:a16="http://schemas.microsoft.com/office/drawing/2014/main" id="{7A3FC101-7B65-4E98-9774-9D25BD25433C}"/>
              </a:ext>
            </a:extLst>
          </p:cNvPr>
          <p:cNvSpPr txBox="1"/>
          <p:nvPr/>
        </p:nvSpPr>
        <p:spPr>
          <a:xfrm>
            <a:off x="6490622" y="529272"/>
            <a:ext cx="1370094"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Top side</a:t>
            </a:r>
          </a:p>
        </p:txBody>
      </p:sp>
    </p:spTree>
    <p:extLst>
      <p:ext uri="{BB962C8B-B14F-4D97-AF65-F5344CB8AC3E}">
        <p14:creationId xmlns:p14="http://schemas.microsoft.com/office/powerpoint/2010/main" val="3714681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19</a:t>
            </a:fld>
            <a:endParaRPr lang="en-US" dirty="0"/>
          </a:p>
        </p:txBody>
      </p:sp>
      <p:grpSp>
        <p:nvGrpSpPr>
          <p:cNvPr id="3" name="Group 2">
            <a:extLst>
              <a:ext uri="{FF2B5EF4-FFF2-40B4-BE49-F238E27FC236}">
                <a16:creationId xmlns:a16="http://schemas.microsoft.com/office/drawing/2014/main" id="{9E68E37F-892E-4B93-8EE9-E61CD3C10258}"/>
              </a:ext>
            </a:extLst>
          </p:cNvPr>
          <p:cNvGrpSpPr>
            <a:grpSpLocks noChangeAspect="1"/>
          </p:cNvGrpSpPr>
          <p:nvPr/>
        </p:nvGrpSpPr>
        <p:grpSpPr>
          <a:xfrm>
            <a:off x="76200" y="2104230"/>
            <a:ext cx="12070080" cy="3124442"/>
            <a:chOff x="320040" y="1985185"/>
            <a:chExt cx="8503920" cy="2201308"/>
          </a:xfrm>
        </p:grpSpPr>
        <p:sp>
          <p:nvSpPr>
            <p:cNvPr id="12" name="TextBox 11">
              <a:extLst>
                <a:ext uri="{FF2B5EF4-FFF2-40B4-BE49-F238E27FC236}">
                  <a16:creationId xmlns:a16="http://schemas.microsoft.com/office/drawing/2014/main" id="{331E57A1-3A18-4F2E-B843-4A4F8F0470B5}"/>
                </a:ext>
              </a:extLst>
            </p:cNvPr>
            <p:cNvSpPr txBox="1"/>
            <p:nvPr/>
          </p:nvSpPr>
          <p:spPr>
            <a:xfrm>
              <a:off x="320040" y="1985185"/>
              <a:ext cx="2636215" cy="216843"/>
            </a:xfrm>
            <a:prstGeom prst="rect">
              <a:avLst/>
            </a:prstGeom>
            <a:noFill/>
          </p:spPr>
          <p:txBody>
            <a:bodyPr wrap="square" rtlCol="0">
              <a:spAutoFit/>
            </a:bodyPr>
            <a:lstStyle/>
            <a:p>
              <a:pPr algn="ctr"/>
              <a:r>
                <a:rPr lang="en-US" sz="1400" dirty="0">
                  <a:latin typeface="Times New Roman" panose="02020603050405020304" pitchFamily="18" charset="0"/>
                  <a:cs typeface="Times New Roman" panose="02020603050405020304" pitchFamily="18" charset="0"/>
                </a:rPr>
                <a:t>Damaged Cr-GEM1 bottom side</a:t>
              </a:r>
            </a:p>
          </p:txBody>
        </p:sp>
        <p:pic>
          <p:nvPicPr>
            <p:cNvPr id="14" name="Picture 13">
              <a:extLst>
                <a:ext uri="{FF2B5EF4-FFF2-40B4-BE49-F238E27FC236}">
                  <a16:creationId xmlns:a16="http://schemas.microsoft.com/office/drawing/2014/main" id="{1A061173-9EB6-4A09-A070-614A7EF986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tretch/>
          </p:blipFill>
          <p:spPr>
            <a:xfrm>
              <a:off x="320040" y="2195236"/>
              <a:ext cx="2636215" cy="1977161"/>
            </a:xfrm>
            <a:prstGeom prst="rect">
              <a:avLst/>
            </a:prstGeom>
          </p:spPr>
        </p:pic>
        <p:pic>
          <p:nvPicPr>
            <p:cNvPr id="16" name="Picture 15">
              <a:extLst>
                <a:ext uri="{FF2B5EF4-FFF2-40B4-BE49-F238E27FC236}">
                  <a16:creationId xmlns:a16="http://schemas.microsoft.com/office/drawing/2014/main" id="{0B5D1ED8-26A5-4FC9-BF24-2F86CD306A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tretch/>
          </p:blipFill>
          <p:spPr>
            <a:xfrm>
              <a:off x="3211372" y="2209332"/>
              <a:ext cx="2636215" cy="1977161"/>
            </a:xfrm>
            <a:prstGeom prst="rect">
              <a:avLst/>
            </a:prstGeom>
          </p:spPr>
        </p:pic>
        <p:pic>
          <p:nvPicPr>
            <p:cNvPr id="17" name="Picture 16">
              <a:extLst>
                <a:ext uri="{FF2B5EF4-FFF2-40B4-BE49-F238E27FC236}">
                  <a16:creationId xmlns:a16="http://schemas.microsoft.com/office/drawing/2014/main" id="{4200759A-3FC1-47CE-BE13-6FED70822085}"/>
                </a:ext>
              </a:extLst>
            </p:cNvPr>
            <p:cNvPicPr>
              <a:picLocks noChangeAspect="1"/>
            </p:cNvPicPr>
            <p:nvPr/>
          </p:nvPicPr>
          <p:blipFill rotWithShape="1">
            <a:blip r:embed="rId5" cstate="print">
              <a:extLst>
                <a:ext uri="{28A0092B-C50C-407E-A947-70E740481C1C}">
                  <a14:useLocalDpi xmlns:a14="http://schemas.microsoft.com/office/drawing/2010/main" val="0"/>
                </a:ext>
              </a:extLst>
            </a:blip>
            <a:stretch/>
          </p:blipFill>
          <p:spPr>
            <a:xfrm>
              <a:off x="6187744" y="2209332"/>
              <a:ext cx="2636215" cy="1977161"/>
            </a:xfrm>
            <a:prstGeom prst="rect">
              <a:avLst/>
            </a:prstGeom>
          </p:spPr>
        </p:pic>
        <p:sp>
          <p:nvSpPr>
            <p:cNvPr id="34" name="TextBox 33">
              <a:extLst>
                <a:ext uri="{FF2B5EF4-FFF2-40B4-BE49-F238E27FC236}">
                  <a16:creationId xmlns:a16="http://schemas.microsoft.com/office/drawing/2014/main" id="{44A89107-E3F8-4E62-8214-381B9995EFEA}"/>
                </a:ext>
              </a:extLst>
            </p:cNvPr>
            <p:cNvSpPr txBox="1"/>
            <p:nvPr/>
          </p:nvSpPr>
          <p:spPr>
            <a:xfrm>
              <a:off x="3225554" y="1985185"/>
              <a:ext cx="2622033" cy="289124"/>
            </a:xfrm>
            <a:prstGeom prst="rect">
              <a:avLst/>
            </a:prstGeom>
            <a:noFill/>
          </p:spPr>
          <p:txBody>
            <a:bodyPr wrap="square" rtlCol="0">
              <a:spAutoFit/>
            </a:bodyPr>
            <a:lstStyle/>
            <a:p>
              <a:pPr algn="ctr"/>
              <a:r>
                <a:rPr lang="en-US" sz="1400" dirty="0">
                  <a:solidFill>
                    <a:srgbClr val="FF0000"/>
                  </a:solidFill>
                  <a:latin typeface="Times New Roman" panose="02020603050405020304" pitchFamily="18" charset="0"/>
                  <a:cs typeface="Times New Roman" panose="02020603050405020304" pitchFamily="18" charset="0"/>
                </a:rPr>
                <a:t>SEM without conductive tape</a:t>
              </a:r>
            </a:p>
          </p:txBody>
        </p:sp>
        <p:sp>
          <p:nvSpPr>
            <p:cNvPr id="35" name="TextBox 34">
              <a:extLst>
                <a:ext uri="{FF2B5EF4-FFF2-40B4-BE49-F238E27FC236}">
                  <a16:creationId xmlns:a16="http://schemas.microsoft.com/office/drawing/2014/main" id="{99BAC3FA-F2B8-427E-9936-C048A45A2A08}"/>
                </a:ext>
              </a:extLst>
            </p:cNvPr>
            <p:cNvSpPr txBox="1"/>
            <p:nvPr/>
          </p:nvSpPr>
          <p:spPr>
            <a:xfrm>
              <a:off x="6201927" y="1985185"/>
              <a:ext cx="2622033" cy="216843"/>
            </a:xfrm>
            <a:prstGeom prst="rect">
              <a:avLst/>
            </a:prstGeom>
            <a:noFill/>
          </p:spPr>
          <p:txBody>
            <a:bodyPr wrap="square" rtlCol="0">
              <a:spAutoFit/>
            </a:bodyPr>
            <a:lstStyle/>
            <a:p>
              <a:pPr algn="ctr"/>
              <a:r>
                <a:rPr lang="en-US" sz="1400" dirty="0">
                  <a:solidFill>
                    <a:srgbClr val="0000FF"/>
                  </a:solidFill>
                  <a:latin typeface="Times New Roman" panose="02020603050405020304" pitchFamily="18" charset="0"/>
                  <a:cs typeface="Times New Roman" panose="02020603050405020304" pitchFamily="18" charset="0"/>
                </a:rPr>
                <a:t>SEM with conductive tape</a:t>
              </a:r>
            </a:p>
          </p:txBody>
        </p:sp>
      </p:grpSp>
      <p:sp>
        <p:nvSpPr>
          <p:cNvPr id="18" name="Rectangle 17">
            <a:extLst>
              <a:ext uri="{FF2B5EF4-FFF2-40B4-BE49-F238E27FC236}">
                <a16:creationId xmlns:a16="http://schemas.microsoft.com/office/drawing/2014/main" id="{F5E6A11A-89A3-470E-9877-CE1231D664FA}"/>
              </a:ext>
            </a:extLst>
          </p:cNvPr>
          <p:cNvSpPr/>
          <p:nvPr/>
        </p:nvSpPr>
        <p:spPr>
          <a:xfrm>
            <a:off x="0" y="672405"/>
            <a:ext cx="12192000" cy="1384995"/>
          </a:xfrm>
          <a:prstGeom prst="rect">
            <a:avLst/>
          </a:prstGeom>
        </p:spPr>
        <p:txBody>
          <a:bodyPr wrap="square">
            <a:spAutoFit/>
          </a:bodyPr>
          <a:lstStyle/>
          <a:p>
            <a:pPr marL="285750" indent="-285750">
              <a:lnSpc>
                <a:spcPct val="150000"/>
              </a:lnSpc>
              <a:buFont typeface="Wingdings" panose="05000000000000000000" pitchFamily="2" charset="2"/>
              <a:buChar char="v"/>
            </a:pPr>
            <a:r>
              <a:rPr lang="en-US" sz="1400" b="1" dirty="0">
                <a:latin typeface="Arial" panose="020B0604020202020204" pitchFamily="34" charset="0"/>
                <a:cs typeface="Arial" panose="020B0604020202020204" pitchFamily="34" charset="0"/>
              </a:rPr>
              <a:t>Distortions are explained by the fact that the SEM measurement was performed on a non metallic surface</a:t>
            </a:r>
          </a:p>
          <a:p>
            <a:pPr marL="285750" indent="-285750">
              <a:lnSpc>
                <a:spcPct val="150000"/>
              </a:lnSpc>
              <a:buFont typeface="Wingdings" panose="05000000000000000000" pitchFamily="2" charset="2"/>
              <a:buChar char="v"/>
            </a:pPr>
            <a:r>
              <a:rPr lang="en-US" sz="1400" dirty="0">
                <a:latin typeface="Arial" panose="020B0604020202020204" pitchFamily="34" charset="0"/>
                <a:cs typeface="Arial" panose="020B0604020202020204" pitchFamily="34" charset="0"/>
              </a:rPr>
              <a:t> Well know issue of charging of dielectric sample when bombarded with the intense SEM beam</a:t>
            </a:r>
          </a:p>
          <a:p>
            <a:pPr marL="742950" lvl="1" indent="-285750">
              <a:lnSpc>
                <a:spcPct val="150000"/>
              </a:lnSpc>
              <a:buFont typeface="Cambria Math" panose="02040503050406030204" pitchFamily="18" charset="0"/>
              <a:buChar char="⇨"/>
            </a:pPr>
            <a:r>
              <a:rPr lang="en-US" sz="1400" b="1" dirty="0">
                <a:latin typeface="Arial" panose="020B0604020202020204" pitchFamily="34" charset="0"/>
                <a:cs typeface="Arial" panose="020B0604020202020204" pitchFamily="34" charset="0"/>
              </a:rPr>
              <a:t>Problem: </a:t>
            </a:r>
            <a:r>
              <a:rPr lang="en-US" sz="1400" dirty="0">
                <a:latin typeface="Arial" panose="020B0604020202020204" pitchFamily="34" charset="0"/>
                <a:cs typeface="Arial" panose="020B0604020202020204" pitchFamily="34" charset="0"/>
              </a:rPr>
              <a:t>Charging up disturbs the electric field around the surface under probe </a:t>
            </a:r>
            <a:r>
              <a:rPr lang="en-US" sz="1400" dirty="0">
                <a:latin typeface="Arial" panose="020B0604020202020204" pitchFamily="34" charset="0"/>
                <a:ea typeface="Cambria Math" panose="02040503050406030204" pitchFamily="18" charset="0"/>
                <a:cs typeface="Arial" panose="020B0604020202020204" pitchFamily="34" charset="0"/>
              </a:rPr>
              <a:t>⇨ poor resolution SEM image</a:t>
            </a:r>
          </a:p>
          <a:p>
            <a:pPr marL="742950" lvl="1" indent="-285750">
              <a:lnSpc>
                <a:spcPct val="150000"/>
              </a:lnSpc>
              <a:buFont typeface="Cambria Math" panose="02040503050406030204" pitchFamily="18" charset="0"/>
              <a:buChar char="⇨"/>
            </a:pPr>
            <a:r>
              <a:rPr lang="en-US" sz="1400" b="1" dirty="0">
                <a:latin typeface="Arial" panose="020B0604020202020204" pitchFamily="34" charset="0"/>
                <a:ea typeface="Cambria Math" panose="02040503050406030204" pitchFamily="18" charset="0"/>
                <a:cs typeface="Arial" panose="020B0604020202020204" pitchFamily="34" charset="0"/>
              </a:rPr>
              <a:t>Solution: </a:t>
            </a:r>
            <a:r>
              <a:rPr lang="en-US" sz="1400" dirty="0">
                <a:latin typeface="Arial" panose="020B0604020202020204" pitchFamily="34" charset="0"/>
                <a:ea typeface="Cambria Math" panose="02040503050406030204" pitchFamily="18" charset="0"/>
                <a:cs typeface="Arial" panose="020B0604020202020204" pitchFamily="34" charset="0"/>
              </a:rPr>
              <a:t>coating the surface with a thin conductive tape  (a few nm of Au) before the SEM measurement</a:t>
            </a:r>
            <a:endParaRPr lang="en-US" sz="1400" dirty="0">
              <a:latin typeface="Arial" panose="020B0604020202020204" pitchFamily="34" charset="0"/>
              <a:cs typeface="Arial" panose="020B0604020202020204" pitchFamily="34" charset="0"/>
            </a:endParaRPr>
          </a:p>
        </p:txBody>
      </p:sp>
      <p:sp>
        <p:nvSpPr>
          <p:cNvPr id="20" name="Title 1">
            <a:extLst>
              <a:ext uri="{FF2B5EF4-FFF2-40B4-BE49-F238E27FC236}">
                <a16:creationId xmlns:a16="http://schemas.microsoft.com/office/drawing/2014/main" id="{CB1B2714-46C0-4AC8-90B2-E1EC155621D9}"/>
              </a:ext>
            </a:extLst>
          </p:cNvPr>
          <p:cNvSpPr txBox="1">
            <a:spLocks/>
          </p:cNvSpPr>
          <p:nvPr/>
        </p:nvSpPr>
        <p:spPr>
          <a:xfrm>
            <a:off x="0" y="0"/>
            <a:ext cx="12192000" cy="567078"/>
          </a:xfrm>
          <a:prstGeom prst="rect">
            <a:avLst/>
          </a:prstGeom>
        </p:spPr>
        <p:txBody>
          <a:bodyPr vert="horz" lIns="91440" tIns="45721" rIns="91440" bIns="45721"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UVa: </a:t>
            </a:r>
            <a:r>
              <a:rPr lang="en-US" sz="2400" dirty="0">
                <a:solidFill>
                  <a:schemeClr val="tx2"/>
                </a:solidFill>
                <a:latin typeface="Arial" panose="020B0604020202020204" pitchFamily="34" charset="0"/>
                <a:cs typeface="Arial" panose="020B0604020202020204" pitchFamily="34" charset="0"/>
              </a:rPr>
              <a:t>SEM of damaged foil (Cr-GEM1)</a:t>
            </a:r>
          </a:p>
        </p:txBody>
      </p:sp>
      <p:sp>
        <p:nvSpPr>
          <p:cNvPr id="22" name="Rectangle 21">
            <a:extLst>
              <a:ext uri="{FF2B5EF4-FFF2-40B4-BE49-F238E27FC236}">
                <a16:creationId xmlns:a16="http://schemas.microsoft.com/office/drawing/2014/main" id="{5D47F5D6-79F0-4222-9400-39349B6BF6AA}"/>
              </a:ext>
            </a:extLst>
          </p:cNvPr>
          <p:cNvSpPr/>
          <p:nvPr/>
        </p:nvSpPr>
        <p:spPr>
          <a:xfrm>
            <a:off x="0" y="5486400"/>
            <a:ext cx="12192000" cy="1061829"/>
          </a:xfrm>
          <a:prstGeom prst="rect">
            <a:avLst/>
          </a:prstGeom>
        </p:spPr>
        <p:txBody>
          <a:bodyPr wrap="square">
            <a:spAutoFit/>
          </a:bodyPr>
          <a:lstStyle/>
          <a:p>
            <a:pPr marL="285750" indent="-285750">
              <a:lnSpc>
                <a:spcPct val="150000"/>
              </a:lnSpc>
              <a:buFont typeface="Wingdings" panose="05000000000000000000" pitchFamily="2" charset="2"/>
              <a:buChar char="v"/>
            </a:pPr>
            <a:r>
              <a:rPr lang="en-US" sz="1400" dirty="0">
                <a:latin typeface="Arial" panose="020B0604020202020204" pitchFamily="34" charset="0"/>
                <a:cs typeface="Arial" panose="020B0604020202020204" pitchFamily="34" charset="0"/>
              </a:rPr>
              <a:t>Confirmation that the damages in high rate and high gain environment </a:t>
            </a:r>
            <a:r>
              <a:rPr lang="en-US" sz="1400" dirty="0">
                <a:solidFill>
                  <a:srgbClr val="C00000"/>
                </a:solidFill>
                <a:latin typeface="Arial" panose="020B0604020202020204" pitchFamily="34" charset="0"/>
                <a:cs typeface="Arial" panose="020B0604020202020204" pitchFamily="34" charset="0"/>
              </a:rPr>
              <a:t>is limited to evaporation of the Cr layer </a:t>
            </a:r>
            <a:r>
              <a:rPr lang="en-US" sz="1400" dirty="0">
                <a:solidFill>
                  <a:srgbClr val="C00000"/>
                </a:solidFill>
                <a:latin typeface="Cambria Math" panose="02040503050406030204" pitchFamily="18" charset="0"/>
                <a:ea typeface="Cambria Math" panose="02040503050406030204" pitchFamily="18" charset="0"/>
                <a:cs typeface="Arial" panose="020B0604020202020204" pitchFamily="34" charset="0"/>
              </a:rPr>
              <a:t> at the </a:t>
            </a:r>
            <a:r>
              <a:rPr lang="en-US" sz="1400" dirty="0" err="1">
                <a:latin typeface="Arial" panose="020B0604020202020204" pitchFamily="34" charset="0"/>
                <a:cs typeface="Arial" panose="020B0604020202020204" pitchFamily="34" charset="0"/>
              </a:rPr>
              <a:t>the</a:t>
            </a:r>
            <a:r>
              <a:rPr lang="en-US" sz="1400" dirty="0">
                <a:latin typeface="Arial" panose="020B0604020202020204" pitchFamily="34" charset="0"/>
                <a:cs typeface="Arial" panose="020B0604020202020204" pitchFamily="34" charset="0"/>
              </a:rPr>
              <a:t> bottom side of the foil</a:t>
            </a:r>
          </a:p>
          <a:p>
            <a:pPr marL="285750" indent="-285750">
              <a:lnSpc>
                <a:spcPct val="150000"/>
              </a:lnSpc>
              <a:buFont typeface="Wingdings" panose="05000000000000000000" pitchFamily="2" charset="2"/>
              <a:buChar char="v"/>
            </a:pPr>
            <a:r>
              <a:rPr lang="en-US" sz="1400" dirty="0">
                <a:latin typeface="Arial" panose="020B0604020202020204" pitchFamily="34" charset="0"/>
                <a:cs typeface="Arial" panose="020B0604020202020204" pitchFamily="34" charset="0"/>
              </a:rPr>
              <a:t>Discussion within the RD51 community suggest that this “evaporation” can be due to </a:t>
            </a:r>
            <a:r>
              <a:rPr lang="en-US" sz="1400" dirty="0">
                <a:solidFill>
                  <a:srgbClr val="C00000"/>
                </a:solidFill>
                <a:latin typeface="Arial" panose="020B0604020202020204" pitchFamily="34" charset="0"/>
                <a:cs typeface="Arial" panose="020B0604020202020204" pitchFamily="34" charset="0"/>
              </a:rPr>
              <a:t>heat released during spark or plasma etching process </a:t>
            </a:r>
          </a:p>
          <a:p>
            <a:pPr marL="285750" indent="-285750">
              <a:lnSpc>
                <a:spcPct val="150000"/>
              </a:lnSpc>
              <a:buFont typeface="Wingdings" panose="05000000000000000000" pitchFamily="2" charset="2"/>
              <a:buChar char="v"/>
            </a:pPr>
            <a:r>
              <a:rPr lang="en-US" sz="1400" dirty="0">
                <a:latin typeface="Arial" panose="020B0604020202020204" pitchFamily="34" charset="0"/>
                <a:cs typeface="Arial" panose="020B0604020202020204" pitchFamily="34" charset="0"/>
              </a:rPr>
              <a:t>No issue with the other two Cr-GEMs of the triple GEM </a:t>
            </a:r>
            <a:r>
              <a:rPr lang="en-US" sz="1400" dirty="0">
                <a:latin typeface="Cambria Math" panose="02040503050406030204" pitchFamily="18" charset="0"/>
                <a:ea typeface="Cambria Math" panose="02040503050406030204" pitchFamily="18" charset="0"/>
                <a:cs typeface="Arial" panose="020B0604020202020204" pitchFamily="34" charset="0"/>
              </a:rPr>
              <a:t>⇨ </a:t>
            </a:r>
            <a:r>
              <a:rPr lang="en-US" sz="1400" dirty="0">
                <a:latin typeface="Arial" panose="020B0604020202020204" pitchFamily="34" charset="0"/>
                <a:cs typeface="Arial" panose="020B0604020202020204" pitchFamily="34" charset="0"/>
              </a:rPr>
              <a:t>Hybrid Cr (top) – Cu (bottom) GEM as 3</a:t>
            </a:r>
            <a:r>
              <a:rPr lang="en-US" sz="1400" baseline="30000" dirty="0">
                <a:latin typeface="Arial" panose="020B0604020202020204" pitchFamily="34" charset="0"/>
                <a:cs typeface="Arial" panose="020B0604020202020204" pitchFamily="34" charset="0"/>
              </a:rPr>
              <a:t>rd</a:t>
            </a:r>
            <a:r>
              <a:rPr lang="en-US" sz="1400" dirty="0">
                <a:latin typeface="Arial" panose="020B0604020202020204" pitchFamily="34" charset="0"/>
                <a:cs typeface="Arial" panose="020B0604020202020204" pitchFamily="34" charset="0"/>
              </a:rPr>
              <a:t> GEM for application that requires high rate</a:t>
            </a:r>
          </a:p>
        </p:txBody>
      </p:sp>
    </p:spTree>
    <p:extLst>
      <p:ext uri="{BB962C8B-B14F-4D97-AF65-F5344CB8AC3E}">
        <p14:creationId xmlns:p14="http://schemas.microsoft.com/office/powerpoint/2010/main" val="138031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2</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The eRD6 Consortium</a:t>
            </a:r>
            <a:endParaRPr lang="en-US" sz="2400" dirty="0">
              <a:solidFill>
                <a:schemeClr val="tx2"/>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0FD328E2-A8EE-4A9B-B4E3-16158A7D588E}"/>
              </a:ext>
            </a:extLst>
          </p:cNvPr>
          <p:cNvSpPr/>
          <p:nvPr/>
        </p:nvSpPr>
        <p:spPr>
          <a:xfrm>
            <a:off x="1143000" y="570451"/>
            <a:ext cx="8534400" cy="6017032"/>
          </a:xfrm>
          <a:prstGeom prst="rect">
            <a:avLst/>
          </a:prstGeom>
        </p:spPr>
        <p:txBody>
          <a:bodyPr wrap="square">
            <a:spAutoFit/>
          </a:bodyPr>
          <a:lstStyle/>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Brookhaven National Laboratory (BNL)</a:t>
            </a: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en-US" sz="1400" dirty="0">
                <a:latin typeface="Arial" panose="020B0604020202020204" pitchFamily="34" charset="0"/>
                <a:cs typeface="Arial" panose="020B0604020202020204" pitchFamily="34" charset="0"/>
              </a:rPr>
              <a:t>E.C </a:t>
            </a:r>
            <a:r>
              <a:rPr lang="en-US" sz="1400" dirty="0" err="1">
                <a:latin typeface="Arial" panose="020B0604020202020204" pitchFamily="34" charset="0"/>
                <a:cs typeface="Arial" panose="020B0604020202020204" pitchFamily="34" charset="0"/>
              </a:rPr>
              <a:t>Aschenauer</a:t>
            </a:r>
            <a:r>
              <a:rPr lang="en-US" sz="1400" dirty="0">
                <a:latin typeface="Arial" panose="020B0604020202020204" pitchFamily="34" charset="0"/>
                <a:cs typeface="Arial" panose="020B0604020202020204" pitchFamily="34" charset="0"/>
              </a:rPr>
              <a:t>, </a:t>
            </a:r>
            <a:r>
              <a:rPr lang="de-DE" sz="1400" dirty="0">
                <a:latin typeface="Arial" panose="020B0604020202020204" pitchFamily="34" charset="0"/>
                <a:cs typeface="Arial" panose="020B0604020202020204" pitchFamily="34" charset="0"/>
              </a:rPr>
              <a:t>B. Azmoun, A. Kiselev, M. L. Purschke, C. Woody</a:t>
            </a:r>
            <a:endParaRPr lang="en-US" sz="1400" dirty="0">
              <a:solidFill>
                <a:schemeClr val="tx2"/>
              </a:solidFill>
              <a:latin typeface="Arial" panose="020B0604020202020204" pitchFamily="34" charset="0"/>
              <a:cs typeface="Arial" panose="020B0604020202020204" pitchFamily="34" charset="0"/>
            </a:endParaRP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latin typeface="Arial" panose="020B0604020202020204" pitchFamily="34" charset="0"/>
                <a:cs typeface="Arial" panose="020B0604020202020204" pitchFamily="34" charset="0"/>
              </a:rPr>
              <a:t>Mini-Drift detector; TPC/Cherenkov prototype (TPC-C); zigzag pad development.</a:t>
            </a:r>
          </a:p>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Florida Institute Of Technology (FIT)</a:t>
            </a: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de-DE" sz="1400" dirty="0">
                <a:solidFill>
                  <a:prstClr val="black"/>
                </a:solidFill>
                <a:latin typeface="Arial" panose="020B0604020202020204" pitchFamily="34" charset="0"/>
                <a:cs typeface="Arial" panose="020B0604020202020204" pitchFamily="34" charset="0"/>
              </a:rPr>
              <a:t>M. Bomberger, M. Hohlmann</a:t>
            </a:r>
            <a:endParaRPr lang="en-US" sz="1400" dirty="0">
              <a:solidFill>
                <a:srgbClr val="1F497D"/>
              </a:solidFill>
              <a:latin typeface="Arial" panose="020B0604020202020204" pitchFamily="34" charset="0"/>
              <a:cs typeface="Arial" panose="020B0604020202020204" pitchFamily="34" charset="0"/>
            </a:endParaRP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latin typeface="Arial" panose="020B0604020202020204" pitchFamily="34" charset="0"/>
                <a:cs typeface="Arial" panose="020B0604020202020204" pitchFamily="34" charset="0"/>
              </a:rPr>
              <a:t>Large &amp; low mass GEM with zig-zag readout structures.</a:t>
            </a:r>
          </a:p>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INFN Trieste</a:t>
            </a: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it-IT" sz="1400" dirty="0">
                <a:solidFill>
                  <a:prstClr val="black"/>
                </a:solidFill>
                <a:latin typeface="Arial" panose="020B0604020202020204" pitchFamily="34" charset="0"/>
                <a:cs typeface="Arial" panose="020B0604020202020204" pitchFamily="34" charset="0"/>
              </a:rPr>
              <a:t>S. Dalla Torre, S. Dasgupta, G. Hamar, S. Levorato, F. Tessarotto</a:t>
            </a:r>
            <a:endParaRPr lang="en-US" sz="1400" dirty="0">
              <a:solidFill>
                <a:srgbClr val="1F497D"/>
              </a:solidFill>
              <a:latin typeface="Arial" panose="020B0604020202020204" pitchFamily="34" charset="0"/>
              <a:cs typeface="Arial" panose="020B0604020202020204" pitchFamily="34" charset="0"/>
            </a:endParaRPr>
          </a:p>
          <a:p>
            <a:pPr marL="640080" lvl="2"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latin typeface="Arial" panose="020B0604020202020204" pitchFamily="34" charset="0"/>
                <a:cs typeface="Arial" panose="020B0604020202020204" pitchFamily="34" charset="0"/>
              </a:rPr>
              <a:t>Hybrid MPGD for RICH applications.</a:t>
            </a:r>
          </a:p>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Stony Brook University (SBU)</a:t>
            </a: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de-DE" sz="1400" dirty="0">
                <a:solidFill>
                  <a:prstClr val="black"/>
                </a:solidFill>
                <a:latin typeface="Arial" panose="020B0604020202020204" pitchFamily="34" charset="0"/>
                <a:cs typeface="Arial" panose="020B0604020202020204" pitchFamily="34" charset="0"/>
              </a:rPr>
              <a:t>K. Dehmelt, A. Deshpande, N. Feege, T. Hemmick</a:t>
            </a:r>
            <a:endParaRPr lang="en-US" sz="1400" dirty="0">
              <a:solidFill>
                <a:srgbClr val="1F497D"/>
              </a:solidFill>
              <a:latin typeface="Arial" panose="020B0604020202020204" pitchFamily="34" charset="0"/>
              <a:cs typeface="Arial" panose="020B0604020202020204" pitchFamily="34" charset="0"/>
            </a:endParaRP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latin typeface="Arial" panose="020B0604020202020204" pitchFamily="34" charset="0"/>
                <a:cs typeface="Arial" panose="020B0604020202020204" pitchFamily="34" charset="0"/>
              </a:rPr>
              <a:t>Short radiator length RICH; Large mirror coating, TPC-IBF</a:t>
            </a:r>
          </a:p>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University Of Virginia (UVa)</a:t>
            </a: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de-DE" sz="1400" dirty="0">
                <a:solidFill>
                  <a:prstClr val="black"/>
                </a:solidFill>
                <a:latin typeface="Arial" panose="020B0604020202020204" pitchFamily="34" charset="0"/>
                <a:cs typeface="Arial" panose="020B0604020202020204" pitchFamily="34" charset="0"/>
              </a:rPr>
              <a:t>K. Gnanvo, S. Jian, N. Liyanage, J. Matter</a:t>
            </a:r>
            <a:endParaRPr lang="en-US" sz="1400" dirty="0">
              <a:solidFill>
                <a:srgbClr val="1F497D"/>
              </a:solidFill>
              <a:latin typeface="Arial" panose="020B0604020202020204" pitchFamily="34" charset="0"/>
              <a:cs typeface="Arial" panose="020B0604020202020204" pitchFamily="34" charset="0"/>
            </a:endParaRP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solidFill>
                  <a:prstClr val="black"/>
                </a:solidFill>
                <a:latin typeface="Arial" panose="020B0604020202020204" pitchFamily="34" charset="0"/>
                <a:cs typeface="Arial" panose="020B0604020202020204" pitchFamily="34" charset="0"/>
              </a:rPr>
              <a:t>Large &amp; low mass GEM with u-v readout; Chromium-GEM (Cr-GEM).</a:t>
            </a:r>
          </a:p>
          <a:p>
            <a:pPr marL="285750" indent="-285750" algn="just">
              <a:lnSpc>
                <a:spcPts val="2400"/>
              </a:lnSpc>
              <a:spcBef>
                <a:spcPts val="6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Yale University</a:t>
            </a: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People: </a:t>
            </a:r>
            <a:r>
              <a:rPr lang="de-DE" sz="1400" dirty="0">
                <a:solidFill>
                  <a:prstClr val="black"/>
                </a:solidFill>
                <a:latin typeface="Arial" panose="020B0604020202020204" pitchFamily="34" charset="0"/>
                <a:cs typeface="Arial" panose="020B0604020202020204" pitchFamily="34" charset="0"/>
              </a:rPr>
              <a:t>D. Majka, N. Smirnov</a:t>
            </a:r>
            <a:endParaRPr lang="en-US" sz="1400" dirty="0">
              <a:solidFill>
                <a:srgbClr val="1F497D"/>
              </a:solidFill>
              <a:latin typeface="Arial" panose="020B0604020202020204" pitchFamily="34" charset="0"/>
              <a:cs typeface="Arial" panose="020B0604020202020204" pitchFamily="34" charset="0"/>
            </a:endParaRPr>
          </a:p>
          <a:p>
            <a:pPr marL="640080" lvl="1" algn="just">
              <a:lnSpc>
                <a:spcPts val="2400"/>
              </a:lnSpc>
            </a:pPr>
            <a:r>
              <a:rPr lang="en-US" sz="1400" dirty="0">
                <a:solidFill>
                  <a:srgbClr val="C00000"/>
                </a:solidFill>
                <a:latin typeface="Arial" panose="020B0604020202020204" pitchFamily="34" charset="0"/>
                <a:cs typeface="Arial" panose="020B0604020202020204" pitchFamily="34" charset="0"/>
              </a:rPr>
              <a:t>R&amp;D: </a:t>
            </a:r>
            <a:r>
              <a:rPr lang="en-US" sz="1400" dirty="0">
                <a:solidFill>
                  <a:prstClr val="black"/>
                </a:solidFill>
                <a:latin typeface="Arial" panose="020B0604020202020204" pitchFamily="34" charset="0"/>
                <a:cs typeface="Arial" panose="020B0604020202020204" pitchFamily="34" charset="0"/>
              </a:rPr>
              <a:t>3-D-coordinate GEM readout; hybrid gain structure.</a:t>
            </a:r>
          </a:p>
        </p:txBody>
      </p:sp>
    </p:spTree>
    <p:extLst>
      <p:ext uri="{BB962C8B-B14F-4D97-AF65-F5344CB8AC3E}">
        <p14:creationId xmlns:p14="http://schemas.microsoft.com/office/powerpoint/2010/main" val="3055798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UVa: </a:t>
            </a:r>
            <a:r>
              <a:rPr lang="en-US" sz="2400" dirty="0">
                <a:solidFill>
                  <a:schemeClr val="tx2"/>
                </a:solidFill>
                <a:latin typeface="Arial" panose="020B0604020202020204" pitchFamily="34" charset="0"/>
                <a:cs typeface="Arial" panose="020B0604020202020204" pitchFamily="34" charset="0"/>
              </a:rPr>
              <a:t>Plans &amp; Milestones</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20</a:t>
            </a:fld>
            <a:endParaRPr lang="en-US" dirty="0"/>
          </a:p>
        </p:txBody>
      </p:sp>
      <p:sp>
        <p:nvSpPr>
          <p:cNvPr id="18" name="Rectangle 17">
            <a:extLst>
              <a:ext uri="{FF2B5EF4-FFF2-40B4-BE49-F238E27FC236}">
                <a16:creationId xmlns:a16="http://schemas.microsoft.com/office/drawing/2014/main" id="{0DD924F3-E03E-4971-AD5C-4A92A1E82606}"/>
              </a:ext>
            </a:extLst>
          </p:cNvPr>
          <p:cNvSpPr/>
          <p:nvPr/>
        </p:nvSpPr>
        <p:spPr>
          <a:xfrm>
            <a:off x="0" y="914400"/>
            <a:ext cx="12192000" cy="5155257"/>
          </a:xfrm>
          <a:prstGeom prst="rect">
            <a:avLst/>
          </a:prstGeom>
        </p:spPr>
        <p:txBody>
          <a:bodyPr wrap="square">
            <a:spAutoFit/>
          </a:bodyPr>
          <a:lstStyle/>
          <a:p>
            <a:pPr marL="365760" indent="-365760" algn="just">
              <a:lnSpc>
                <a:spcPct val="200000"/>
              </a:lnSpc>
              <a:spcBef>
                <a:spcPts val="1200"/>
              </a:spcBef>
              <a:buFont typeface="Wingdings" panose="05000000000000000000" pitchFamily="2" charset="2"/>
              <a:buChar char="v"/>
            </a:pPr>
            <a:r>
              <a:rPr lang="en-US" b="1" dirty="0">
                <a:solidFill>
                  <a:schemeClr val="tx2"/>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Plans</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Assemble large FT GEM prototype and characterization @ UVa Detector Lab</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Perform tests in beam at the Fermilab Test Beam Facility (FTBF) in July 2018</a:t>
            </a:r>
            <a:endParaRPr lang="en-US" sz="1400" b="1" i="1" dirty="0">
              <a:latin typeface="Arial" panose="020B0604020202020204" pitchFamily="34" charset="0"/>
              <a:cs typeface="Arial" panose="020B0604020202020204" pitchFamily="34" charset="0"/>
            </a:endParaRP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Simulation of the impact of material budget on EIC detector (UVa Grad. Student) </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Start testing small 10 cm × 10 cm 2D µRWELL detector (</a:t>
            </a:r>
            <a:r>
              <a:rPr lang="en-US" sz="1400" i="1" dirty="0">
                <a:latin typeface="Arial" panose="020B0604020202020204" pitchFamily="34" charset="0"/>
                <a:cs typeface="Arial" panose="020B0604020202020204" pitchFamily="34" charset="0"/>
              </a:rPr>
              <a:t>Order of the parts from CERN PCB workshop already processed</a:t>
            </a:r>
            <a:r>
              <a:rPr lang="en-US" sz="1400" dirty="0">
                <a:latin typeface="Arial" panose="020B0604020202020204" pitchFamily="34" charset="0"/>
                <a:cs typeface="Arial" panose="020B0604020202020204" pitchFamily="34" charset="0"/>
              </a:rPr>
              <a:t>)</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Start the draft of the paper on Chromium GEMs for submission to NIM A or IEEE TNS</a:t>
            </a:r>
          </a:p>
          <a:p>
            <a:pPr marL="365760" indent="-365760" algn="just">
              <a:lnSpc>
                <a:spcPct val="200000"/>
              </a:lnSpc>
              <a:spcBef>
                <a:spcPts val="601"/>
              </a:spcBef>
              <a:buFont typeface="Wingdings" panose="05000000000000000000" pitchFamily="2" charset="2"/>
              <a:buChar char="v"/>
            </a:pPr>
            <a:r>
              <a:rPr lang="en-US" b="1" dirty="0">
                <a:solidFill>
                  <a:srgbClr val="1F497D"/>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Milestones</a:t>
            </a:r>
            <a:endParaRPr lang="en-US" sz="1400" b="1" dirty="0">
              <a:latin typeface="Arial" panose="020B0604020202020204" pitchFamily="34" charset="0"/>
              <a:cs typeface="Arial" panose="020B0604020202020204" pitchFamily="34" charset="0"/>
            </a:endParaRP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March - April 2018: Assembly of EIC-FT GEM prototype</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Mai 2018 – June 2018: Characterization &amp; performance tests @ UVa with Cosmic, X-rays, Sr</a:t>
            </a:r>
            <a:r>
              <a:rPr lang="en-US" sz="1400" baseline="30000" dirty="0">
                <a:latin typeface="Arial" panose="020B0604020202020204" pitchFamily="34" charset="0"/>
                <a:cs typeface="Arial" panose="020B0604020202020204" pitchFamily="34" charset="0"/>
              </a:rPr>
              <a:t>90 </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June 2018: EIC simulation running @ UVa</a:t>
            </a:r>
          </a:p>
          <a:p>
            <a:pPr marL="468620" lvl="1" indent="-285750" algn="just">
              <a:lnSpc>
                <a:spcPct val="200000"/>
              </a:lnSpc>
              <a:buFont typeface="Cambria Math" panose="02040503050406030204" pitchFamily="18" charset="0"/>
              <a:buChar char="⇨"/>
            </a:pPr>
            <a:r>
              <a:rPr lang="en-US" sz="1400" dirty="0">
                <a:latin typeface="Arial" panose="020B0604020202020204" pitchFamily="34" charset="0"/>
                <a:cs typeface="Arial" panose="020B0604020202020204" pitchFamily="34" charset="0"/>
              </a:rPr>
              <a:t>July 2018: Beam tests at Fermilab, Chromium GEM manuscript ready for submission</a:t>
            </a:r>
          </a:p>
        </p:txBody>
      </p:sp>
    </p:spTree>
    <p:extLst>
      <p:ext uri="{BB962C8B-B14F-4D97-AF65-F5344CB8AC3E}">
        <p14:creationId xmlns:p14="http://schemas.microsoft.com/office/powerpoint/2010/main" val="429711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21</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Stony Brook University</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6532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dirty="0"/>
              <a:t>EIC Detector R&amp;D AC Meeting @ BNL, 1/18/2018</a:t>
            </a:r>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SBU: </a:t>
            </a:r>
            <a:r>
              <a:rPr lang="en-US" sz="2000" dirty="0">
                <a:solidFill>
                  <a:schemeClr val="tx2"/>
                </a:solidFill>
                <a:latin typeface="Arial" panose="020B0604020202020204" pitchFamily="34" charset="0"/>
                <a:cs typeface="Arial" panose="020B0604020202020204" pitchFamily="34" charset="0"/>
              </a:rPr>
              <a:t>Installation of e-/ion-beam evaporator </a:t>
            </a:r>
          </a:p>
        </p:txBody>
      </p:sp>
      <p:grpSp>
        <p:nvGrpSpPr>
          <p:cNvPr id="16" name="Group 15">
            <a:extLst>
              <a:ext uri="{FF2B5EF4-FFF2-40B4-BE49-F238E27FC236}">
                <a16:creationId xmlns:a16="http://schemas.microsoft.com/office/drawing/2014/main" id="{E3016144-1648-48EF-8B49-FA09CF0CC7B7}"/>
              </a:ext>
            </a:extLst>
          </p:cNvPr>
          <p:cNvGrpSpPr/>
          <p:nvPr/>
        </p:nvGrpSpPr>
        <p:grpSpPr>
          <a:xfrm>
            <a:off x="76200" y="889338"/>
            <a:ext cx="4019550" cy="4901862"/>
            <a:chOff x="1392404" y="1000815"/>
            <a:chExt cx="3321942" cy="4051124"/>
          </a:xfrm>
        </p:grpSpPr>
        <p:pic>
          <p:nvPicPr>
            <p:cNvPr id="17" name="Picture 6" descr="http://www.semicore.com/images/photos/thermal-evaporation-process.png">
              <a:extLst>
                <a:ext uri="{FF2B5EF4-FFF2-40B4-BE49-F238E27FC236}">
                  <a16:creationId xmlns:a16="http://schemas.microsoft.com/office/drawing/2014/main" id="{7DDE9B66-2CB5-47B0-8261-1252F5F54A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404" y="1816588"/>
              <a:ext cx="3321942" cy="323535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50EE6731-D993-453A-B92E-831A38948CCD}"/>
                </a:ext>
              </a:extLst>
            </p:cNvPr>
            <p:cNvSpPr txBox="1"/>
            <p:nvPr/>
          </p:nvSpPr>
          <p:spPr>
            <a:xfrm>
              <a:off x="1627367" y="1000815"/>
              <a:ext cx="2709631" cy="839390"/>
            </a:xfrm>
            <a:prstGeom prst="rect">
              <a:avLst/>
            </a:prstGeom>
            <a:noFill/>
          </p:spPr>
          <p:txBody>
            <a:bodyPr wrap="none" rtlCol="0">
              <a:spAutoFit/>
            </a:bodyPr>
            <a:lstStyle/>
            <a:p>
              <a:r>
                <a:rPr lang="en-US" b="1" dirty="0">
                  <a:solidFill>
                    <a:srgbClr val="C00000"/>
                  </a:solidFill>
                </a:rPr>
                <a:t>Replace this PVD configuration</a:t>
              </a:r>
            </a:p>
            <a:p>
              <a:pPr marL="285750" indent="-285750">
                <a:buFont typeface="Arial" panose="020B0604020202020204" pitchFamily="34" charset="0"/>
                <a:buChar char="•"/>
              </a:pPr>
              <a:r>
                <a:rPr lang="en-US" sz="1400" dirty="0"/>
                <a:t>thermal evaporation unit </a:t>
              </a:r>
            </a:p>
            <a:p>
              <a:pPr marL="285750" indent="-285750">
                <a:buFont typeface="Arial" panose="020B0604020202020204" pitchFamily="34" charset="0"/>
                <a:buChar char="•"/>
              </a:pPr>
              <a:r>
                <a:rPr lang="en-US" sz="1400" dirty="0"/>
                <a:t>Process would heat the whole crucible</a:t>
              </a:r>
            </a:p>
            <a:p>
              <a:pPr marL="742950" lvl="1" indent="-285750">
                <a:buFont typeface="Cambria Math" panose="02040503050406030204" pitchFamily="18" charset="0"/>
                <a:buChar char="⇨"/>
              </a:pPr>
              <a:r>
                <a:rPr lang="en-US" sz="1400" dirty="0"/>
                <a:t>Contamination </a:t>
              </a:r>
            </a:p>
          </p:txBody>
        </p:sp>
      </p:grpSp>
      <p:grpSp>
        <p:nvGrpSpPr>
          <p:cNvPr id="4" name="Group 3">
            <a:extLst>
              <a:ext uri="{FF2B5EF4-FFF2-40B4-BE49-F238E27FC236}">
                <a16:creationId xmlns:a16="http://schemas.microsoft.com/office/drawing/2014/main" id="{A0CB2DBD-5BA8-4FCC-9BD4-67C45B275200}"/>
              </a:ext>
            </a:extLst>
          </p:cNvPr>
          <p:cNvGrpSpPr/>
          <p:nvPr/>
        </p:nvGrpSpPr>
        <p:grpSpPr>
          <a:xfrm>
            <a:off x="4206015" y="1447800"/>
            <a:ext cx="7909785" cy="5121303"/>
            <a:chOff x="4206015" y="1447800"/>
            <a:chExt cx="7909785" cy="5121303"/>
          </a:xfrm>
        </p:grpSpPr>
        <p:grpSp>
          <p:nvGrpSpPr>
            <p:cNvPr id="19" name="Group 18">
              <a:extLst>
                <a:ext uri="{FF2B5EF4-FFF2-40B4-BE49-F238E27FC236}">
                  <a16:creationId xmlns:a16="http://schemas.microsoft.com/office/drawing/2014/main" id="{63846BBE-BA4C-4947-B31D-6AAF6294C051}"/>
                </a:ext>
              </a:extLst>
            </p:cNvPr>
            <p:cNvGrpSpPr/>
            <p:nvPr/>
          </p:nvGrpSpPr>
          <p:grpSpPr>
            <a:xfrm>
              <a:off x="4206015" y="1447800"/>
              <a:ext cx="7909785" cy="5121303"/>
              <a:chOff x="5353236" y="2435147"/>
              <a:chExt cx="6537012" cy="4232479"/>
            </a:xfrm>
          </p:grpSpPr>
          <p:grpSp>
            <p:nvGrpSpPr>
              <p:cNvPr id="20" name="Group 19">
                <a:extLst>
                  <a:ext uri="{FF2B5EF4-FFF2-40B4-BE49-F238E27FC236}">
                    <a16:creationId xmlns:a16="http://schemas.microsoft.com/office/drawing/2014/main" id="{D67F99E4-7800-4782-97C3-A38B3FA72919}"/>
                  </a:ext>
                </a:extLst>
              </p:cNvPr>
              <p:cNvGrpSpPr/>
              <p:nvPr/>
            </p:nvGrpSpPr>
            <p:grpSpPr>
              <a:xfrm>
                <a:off x="5353236" y="3416531"/>
                <a:ext cx="6537012" cy="3251095"/>
                <a:chOff x="5250789" y="1869779"/>
                <a:chExt cx="6537012" cy="3251095"/>
              </a:xfrm>
            </p:grpSpPr>
            <p:pic>
              <p:nvPicPr>
                <p:cNvPr id="22" name="Picture 2" descr="Carousel-ebeam">
                  <a:extLst>
                    <a:ext uri="{FF2B5EF4-FFF2-40B4-BE49-F238E27FC236}">
                      <a16:creationId xmlns:a16="http://schemas.microsoft.com/office/drawing/2014/main" id="{168E9EAA-5EC7-4EE3-9BF1-E543D598CF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9589" y="2831701"/>
                  <a:ext cx="3128212" cy="20871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http://www.semicore.com/images/photos/diagram-ebeam-evaporation.png">
                  <a:extLst>
                    <a:ext uri="{FF2B5EF4-FFF2-40B4-BE49-F238E27FC236}">
                      <a16:creationId xmlns:a16="http://schemas.microsoft.com/office/drawing/2014/main" id="{8DF8CC3C-7CB9-4F2A-8082-57F5648264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0789" y="1869779"/>
                  <a:ext cx="3321942" cy="3251095"/>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a:extLst>
                  <a:ext uri="{FF2B5EF4-FFF2-40B4-BE49-F238E27FC236}">
                    <a16:creationId xmlns:a16="http://schemas.microsoft.com/office/drawing/2014/main" id="{762151F9-5C59-4AAA-8B6A-4A5F3980A99D}"/>
                  </a:ext>
                </a:extLst>
              </p:cNvPr>
              <p:cNvSpPr txBox="1"/>
              <p:nvPr/>
            </p:nvSpPr>
            <p:spPr>
              <a:xfrm>
                <a:off x="5403802" y="2435147"/>
                <a:ext cx="3211743" cy="1017442"/>
              </a:xfrm>
              <a:prstGeom prst="rect">
                <a:avLst/>
              </a:prstGeom>
              <a:noFill/>
            </p:spPr>
            <p:txBody>
              <a:bodyPr wrap="square" rtlCol="0">
                <a:spAutoFit/>
              </a:bodyPr>
              <a:lstStyle/>
              <a:p>
                <a:r>
                  <a:rPr lang="en-US" b="1" dirty="0">
                    <a:solidFill>
                      <a:srgbClr val="C00000"/>
                    </a:solidFill>
                  </a:rPr>
                  <a:t>with this PVD configuration</a:t>
                </a:r>
              </a:p>
              <a:p>
                <a:pPr marL="285750" indent="-285750">
                  <a:buFont typeface="Arial" panose="020B0604020202020204" pitchFamily="34" charset="0"/>
                  <a:buChar char="•"/>
                </a:pPr>
                <a:r>
                  <a:rPr lang="en-US" sz="1400" dirty="0"/>
                  <a:t>E-Beam evaporation unit</a:t>
                </a:r>
              </a:p>
              <a:p>
                <a:pPr marL="285750" indent="-285750">
                  <a:buFont typeface="Arial" panose="020B0604020202020204" pitchFamily="34" charset="0"/>
                  <a:buChar char="•"/>
                </a:pPr>
                <a:r>
                  <a:rPr lang="en-US" sz="1400" dirty="0"/>
                  <a:t>Satisfy the need for large size mirror coating</a:t>
                </a:r>
              </a:p>
              <a:p>
                <a:pPr marL="285750" indent="-285750">
                  <a:buFont typeface="Arial" panose="020B0604020202020204" pitchFamily="34" charset="0"/>
                  <a:buChar char="•"/>
                </a:pPr>
                <a:r>
                  <a:rPr lang="en-US" sz="1400" dirty="0"/>
                  <a:t>Minimize contamination and damages to the substrate</a:t>
                </a:r>
              </a:p>
            </p:txBody>
          </p:sp>
        </p:grpSp>
        <p:sp>
          <p:nvSpPr>
            <p:cNvPr id="13" name="TextBox 12">
              <a:extLst>
                <a:ext uri="{FF2B5EF4-FFF2-40B4-BE49-F238E27FC236}">
                  <a16:creationId xmlns:a16="http://schemas.microsoft.com/office/drawing/2014/main" id="{F167C92C-166D-4373-BAF8-1C3DD09B2967}"/>
                </a:ext>
              </a:extLst>
            </p:cNvPr>
            <p:cNvSpPr txBox="1"/>
            <p:nvPr/>
          </p:nvSpPr>
          <p:spPr>
            <a:xfrm>
              <a:off x="8335830" y="3136612"/>
              <a:ext cx="3779970" cy="584775"/>
            </a:xfrm>
            <a:prstGeom prst="rect">
              <a:avLst/>
            </a:prstGeom>
            <a:noFill/>
          </p:spPr>
          <p:txBody>
            <a:bodyPr wrap="square" rtlCol="0">
              <a:spAutoFit/>
            </a:bodyPr>
            <a:lstStyle/>
            <a:p>
              <a:r>
                <a:rPr lang="en-US" b="1" dirty="0">
                  <a:solidFill>
                    <a:srgbClr val="C00000"/>
                  </a:solidFill>
                </a:rPr>
                <a:t>Multi crucible system</a:t>
              </a:r>
            </a:p>
            <a:p>
              <a:pPr marL="285750" indent="-285750">
                <a:buFont typeface="Arial" panose="020B0604020202020204" pitchFamily="34" charset="0"/>
                <a:buChar char="•"/>
              </a:pPr>
              <a:r>
                <a:rPr lang="en-US" sz="1400" dirty="0"/>
                <a:t>Rotate substrate into the E-Beam </a:t>
              </a:r>
            </a:p>
          </p:txBody>
        </p:sp>
      </p:grpSp>
    </p:spTree>
    <p:extLst>
      <p:ext uri="{BB962C8B-B14F-4D97-AF65-F5344CB8AC3E}">
        <p14:creationId xmlns:p14="http://schemas.microsoft.com/office/powerpoint/2010/main" val="2743884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dirty="0"/>
              <a:t>EIC Detector R&amp;D AC Meeting @ BNL, 1/18/2018</a:t>
            </a:r>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SBU: </a:t>
            </a:r>
            <a:r>
              <a:rPr lang="en-US" sz="2000" dirty="0">
                <a:solidFill>
                  <a:schemeClr val="tx2"/>
                </a:solidFill>
                <a:latin typeface="Arial" panose="020B0604020202020204" pitchFamily="34" charset="0"/>
                <a:cs typeface="Arial" panose="020B0604020202020204" pitchFamily="34" charset="0"/>
              </a:rPr>
              <a:t>Installation of e-/ion-beam evaporator </a:t>
            </a:r>
          </a:p>
        </p:txBody>
      </p:sp>
      <p:grpSp>
        <p:nvGrpSpPr>
          <p:cNvPr id="12" name="Group 11">
            <a:extLst>
              <a:ext uri="{FF2B5EF4-FFF2-40B4-BE49-F238E27FC236}">
                <a16:creationId xmlns:a16="http://schemas.microsoft.com/office/drawing/2014/main" id="{7A753E87-FEA1-441C-985B-423B44781950}"/>
              </a:ext>
            </a:extLst>
          </p:cNvPr>
          <p:cNvGrpSpPr>
            <a:grpSpLocks noChangeAspect="1"/>
          </p:cNvGrpSpPr>
          <p:nvPr/>
        </p:nvGrpSpPr>
        <p:grpSpPr>
          <a:xfrm>
            <a:off x="226361" y="685800"/>
            <a:ext cx="5564838" cy="2743200"/>
            <a:chOff x="3085295" y="3912607"/>
            <a:chExt cx="4810174" cy="2371186"/>
          </a:xfrm>
        </p:grpSpPr>
        <p:pic>
          <p:nvPicPr>
            <p:cNvPr id="13" name="Picture 2" descr="https://www.intlvac.com/sites/intlvac.com/files/img/page-teaser/ib_rd_teaser.jpg?1449848301">
              <a:extLst>
                <a:ext uri="{FF2B5EF4-FFF2-40B4-BE49-F238E27FC236}">
                  <a16:creationId xmlns:a16="http://schemas.microsoft.com/office/drawing/2014/main" id="{CA7985F8-6C40-4598-92A4-3561DE2B57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5295" y="3912607"/>
              <a:ext cx="3161581" cy="237118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55DC7E66-3900-4C6F-B481-71F46D497D03}"/>
                </a:ext>
              </a:extLst>
            </p:cNvPr>
            <p:cNvSpPr txBox="1"/>
            <p:nvPr/>
          </p:nvSpPr>
          <p:spPr>
            <a:xfrm>
              <a:off x="6246876" y="4042936"/>
              <a:ext cx="1648593" cy="369332"/>
            </a:xfrm>
            <a:prstGeom prst="rect">
              <a:avLst/>
            </a:prstGeom>
            <a:noFill/>
          </p:spPr>
          <p:txBody>
            <a:bodyPr wrap="none" rtlCol="0">
              <a:spAutoFit/>
            </a:bodyPr>
            <a:lstStyle/>
            <a:p>
              <a:r>
                <a:rPr lang="en-US" dirty="0"/>
                <a:t>Ion beam setup</a:t>
              </a:r>
            </a:p>
          </p:txBody>
        </p:sp>
      </p:grpSp>
      <p:grpSp>
        <p:nvGrpSpPr>
          <p:cNvPr id="15" name="Group 14">
            <a:extLst>
              <a:ext uri="{FF2B5EF4-FFF2-40B4-BE49-F238E27FC236}">
                <a16:creationId xmlns:a16="http://schemas.microsoft.com/office/drawing/2014/main" id="{DEDAFFCF-3E87-4EFB-B97E-E48CA10AC0EF}"/>
              </a:ext>
            </a:extLst>
          </p:cNvPr>
          <p:cNvGrpSpPr>
            <a:grpSpLocks noChangeAspect="1"/>
          </p:cNvGrpSpPr>
          <p:nvPr/>
        </p:nvGrpSpPr>
        <p:grpSpPr>
          <a:xfrm>
            <a:off x="1066800" y="3429000"/>
            <a:ext cx="10972800" cy="3323749"/>
            <a:chOff x="809128" y="3725695"/>
            <a:chExt cx="9027324" cy="2734449"/>
          </a:xfrm>
        </p:grpSpPr>
        <p:grpSp>
          <p:nvGrpSpPr>
            <p:cNvPr id="24" name="Group 23">
              <a:extLst>
                <a:ext uri="{FF2B5EF4-FFF2-40B4-BE49-F238E27FC236}">
                  <a16:creationId xmlns:a16="http://schemas.microsoft.com/office/drawing/2014/main" id="{62A2ED6E-B02E-48F2-9494-21A6CC76CC03}"/>
                </a:ext>
              </a:extLst>
            </p:cNvPr>
            <p:cNvGrpSpPr/>
            <p:nvPr/>
          </p:nvGrpSpPr>
          <p:grpSpPr>
            <a:xfrm>
              <a:off x="809128" y="3725695"/>
              <a:ext cx="9027324" cy="2457450"/>
              <a:chOff x="746414" y="1315004"/>
              <a:chExt cx="9027324" cy="2457450"/>
            </a:xfrm>
          </p:grpSpPr>
          <p:pic>
            <p:nvPicPr>
              <p:cNvPr id="27" name="Picture 26">
                <a:extLst>
                  <a:ext uri="{FF2B5EF4-FFF2-40B4-BE49-F238E27FC236}">
                    <a16:creationId xmlns:a16="http://schemas.microsoft.com/office/drawing/2014/main" id="{C8F12B0E-BE42-43ED-96FE-290D6739793C}"/>
                  </a:ext>
                </a:extLst>
              </p:cNvPr>
              <p:cNvPicPr>
                <a:picLocks noChangeAspect="1"/>
              </p:cNvPicPr>
              <p:nvPr/>
            </p:nvPicPr>
            <p:blipFill>
              <a:blip r:embed="rId4"/>
              <a:stretch>
                <a:fillRect/>
              </a:stretch>
            </p:blipFill>
            <p:spPr>
              <a:xfrm>
                <a:off x="746414" y="1315004"/>
                <a:ext cx="4933950" cy="2209800"/>
              </a:xfrm>
              <a:prstGeom prst="rect">
                <a:avLst/>
              </a:prstGeom>
            </p:spPr>
          </p:pic>
          <p:pic>
            <p:nvPicPr>
              <p:cNvPr id="28" name="Picture 27">
                <a:extLst>
                  <a:ext uri="{FF2B5EF4-FFF2-40B4-BE49-F238E27FC236}">
                    <a16:creationId xmlns:a16="http://schemas.microsoft.com/office/drawing/2014/main" id="{6D98F223-A00E-4D89-A170-C9A81D976F2C}"/>
                  </a:ext>
                </a:extLst>
              </p:cNvPr>
              <p:cNvPicPr>
                <a:picLocks noChangeAspect="1"/>
              </p:cNvPicPr>
              <p:nvPr/>
            </p:nvPicPr>
            <p:blipFill>
              <a:blip r:embed="rId5"/>
              <a:stretch>
                <a:fillRect/>
              </a:stretch>
            </p:blipFill>
            <p:spPr>
              <a:xfrm>
                <a:off x="5792288" y="1315004"/>
                <a:ext cx="3981450" cy="2457450"/>
              </a:xfrm>
              <a:prstGeom prst="rect">
                <a:avLst/>
              </a:prstGeom>
            </p:spPr>
          </p:pic>
        </p:grpSp>
        <p:sp>
          <p:nvSpPr>
            <p:cNvPr id="26" name="Rectangle 25">
              <a:extLst>
                <a:ext uri="{FF2B5EF4-FFF2-40B4-BE49-F238E27FC236}">
                  <a16:creationId xmlns:a16="http://schemas.microsoft.com/office/drawing/2014/main" id="{110961E6-3686-43BF-A603-749284807236}"/>
                </a:ext>
              </a:extLst>
            </p:cNvPr>
            <p:cNvSpPr/>
            <p:nvPr/>
          </p:nvSpPr>
          <p:spPr>
            <a:xfrm>
              <a:off x="6636728" y="6183145"/>
              <a:ext cx="2249847" cy="276999"/>
            </a:xfrm>
            <a:prstGeom prst="rect">
              <a:avLst/>
            </a:prstGeom>
          </p:spPr>
          <p:txBody>
            <a:bodyPr wrap="none">
              <a:spAutoFit/>
            </a:bodyPr>
            <a:lstStyle/>
            <a:p>
              <a:r>
                <a:rPr lang="en-US" sz="1200" dirty="0"/>
                <a:t>Appl. Phys. A 78, 651–654 (2004)</a:t>
              </a:r>
            </a:p>
          </p:txBody>
        </p:sp>
      </p:grpSp>
      <p:sp>
        <p:nvSpPr>
          <p:cNvPr id="3" name="Rectangle 2">
            <a:extLst>
              <a:ext uri="{FF2B5EF4-FFF2-40B4-BE49-F238E27FC236}">
                <a16:creationId xmlns:a16="http://schemas.microsoft.com/office/drawing/2014/main" id="{584044A6-6A4E-41A2-B792-BE91EF7A6D22}"/>
              </a:ext>
            </a:extLst>
          </p:cNvPr>
          <p:cNvSpPr/>
          <p:nvPr/>
        </p:nvSpPr>
        <p:spPr>
          <a:xfrm>
            <a:off x="4572000" y="1855539"/>
            <a:ext cx="7603921"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000000"/>
                </a:solidFill>
                <a:latin typeface="Times New Roman" panose="02020603050405020304" pitchFamily="18" charset="0"/>
              </a:rPr>
              <a:t>Need Ion-Beam to smooth the surface during the coating. </a:t>
            </a:r>
          </a:p>
          <a:p>
            <a:pPr marL="285750" indent="-285750">
              <a:buFont typeface="Arial" panose="020B0604020202020204" pitchFamily="34" charset="0"/>
              <a:buChar char="•"/>
            </a:pPr>
            <a:r>
              <a:rPr lang="en-US" dirty="0">
                <a:solidFill>
                  <a:srgbClr val="000000"/>
                </a:solidFill>
                <a:latin typeface="Times New Roman" panose="02020603050405020304" pitchFamily="18" charset="0"/>
              </a:rPr>
              <a:t>With enough kinetic energy, accelerated </a:t>
            </a:r>
            <a:r>
              <a:rPr lang="en-US" dirty="0" err="1">
                <a:solidFill>
                  <a:srgbClr val="000000"/>
                </a:solidFill>
                <a:latin typeface="Times New Roman" panose="02020603050405020304" pitchFamily="18" charset="0"/>
              </a:rPr>
              <a:t>Ar</a:t>
            </a:r>
            <a:r>
              <a:rPr lang="en-US" dirty="0">
                <a:solidFill>
                  <a:srgbClr val="000000"/>
                </a:solidFill>
                <a:latin typeface="Times New Roman" panose="02020603050405020304" pitchFamily="18" charset="0"/>
              </a:rPr>
              <a:t>-ions are capable to seal cracks and smoothen the surface </a:t>
            </a:r>
            <a:r>
              <a:rPr lang="en-US" dirty="0">
                <a:solidFill>
                  <a:srgbClr val="000000"/>
                </a:solidFill>
                <a:latin typeface="Times New Roman" panose="02020603050405020304" pitchFamily="18" charset="0"/>
                <a:ea typeface="Cambria Math" panose="02040503050406030204" pitchFamily="18" charset="0"/>
              </a:rPr>
              <a:t>⇨</a:t>
            </a:r>
            <a:r>
              <a:rPr lang="en-US" b="1" dirty="0">
                <a:solidFill>
                  <a:srgbClr val="000000"/>
                </a:solidFill>
                <a:latin typeface="Times New Roman" panose="02020603050405020304" pitchFamily="18" charset="0"/>
              </a:rPr>
              <a:t>This is a crucial property of a mirror. </a:t>
            </a:r>
          </a:p>
        </p:txBody>
      </p:sp>
    </p:spTree>
    <p:extLst>
      <p:ext uri="{BB962C8B-B14F-4D97-AF65-F5344CB8AC3E}">
        <p14:creationId xmlns:p14="http://schemas.microsoft.com/office/powerpoint/2010/main" val="7059458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dirty="0"/>
              <a:t>EIC Detector R&amp;D AC Meeting @ BNL, 1/18/2018</a:t>
            </a:r>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SBU: </a:t>
            </a:r>
            <a:r>
              <a:rPr lang="en-US" sz="2000" dirty="0">
                <a:solidFill>
                  <a:schemeClr val="tx2"/>
                </a:solidFill>
                <a:latin typeface="Arial" panose="020B0604020202020204" pitchFamily="34" charset="0"/>
                <a:cs typeface="Arial" panose="020B0604020202020204" pitchFamily="34" charset="0"/>
              </a:rPr>
              <a:t>Installation of e-/ion-beam evaporator </a:t>
            </a:r>
          </a:p>
        </p:txBody>
      </p:sp>
      <p:grpSp>
        <p:nvGrpSpPr>
          <p:cNvPr id="16" name="Group 15">
            <a:extLst>
              <a:ext uri="{FF2B5EF4-FFF2-40B4-BE49-F238E27FC236}">
                <a16:creationId xmlns:a16="http://schemas.microsoft.com/office/drawing/2014/main" id="{3D3B9ECC-23E1-4B86-BE37-DB3B6594AA0E}"/>
              </a:ext>
            </a:extLst>
          </p:cNvPr>
          <p:cNvGrpSpPr>
            <a:grpSpLocks noChangeAspect="1"/>
          </p:cNvGrpSpPr>
          <p:nvPr/>
        </p:nvGrpSpPr>
        <p:grpSpPr>
          <a:xfrm>
            <a:off x="76200" y="685800"/>
            <a:ext cx="3657600" cy="5376465"/>
            <a:chOff x="1107671" y="1148854"/>
            <a:chExt cx="3276600" cy="4816416"/>
          </a:xfrm>
        </p:grpSpPr>
        <p:pic>
          <p:nvPicPr>
            <p:cNvPr id="17" name="Picture 16">
              <a:extLst>
                <a:ext uri="{FF2B5EF4-FFF2-40B4-BE49-F238E27FC236}">
                  <a16:creationId xmlns:a16="http://schemas.microsoft.com/office/drawing/2014/main" id="{CE14015B-0981-45A1-A96A-5D214BC0729A}"/>
                </a:ext>
              </a:extLst>
            </p:cNvPr>
            <p:cNvPicPr>
              <a:picLocks noChangeAspect="1"/>
            </p:cNvPicPr>
            <p:nvPr/>
          </p:nvPicPr>
          <p:blipFill>
            <a:blip r:embed="rId3"/>
            <a:stretch>
              <a:fillRect/>
            </a:stretch>
          </p:blipFill>
          <p:spPr>
            <a:xfrm>
              <a:off x="1107671" y="1631395"/>
              <a:ext cx="3276600" cy="4333875"/>
            </a:xfrm>
            <a:prstGeom prst="rect">
              <a:avLst/>
            </a:prstGeom>
          </p:spPr>
        </p:pic>
        <p:sp>
          <p:nvSpPr>
            <p:cNvPr id="18" name="TextBox 17">
              <a:extLst>
                <a:ext uri="{FF2B5EF4-FFF2-40B4-BE49-F238E27FC236}">
                  <a16:creationId xmlns:a16="http://schemas.microsoft.com/office/drawing/2014/main" id="{B6A7B486-CA4A-4D0E-9905-F0B204B761BC}"/>
                </a:ext>
              </a:extLst>
            </p:cNvPr>
            <p:cNvSpPr txBox="1"/>
            <p:nvPr/>
          </p:nvSpPr>
          <p:spPr>
            <a:xfrm>
              <a:off x="1172273" y="1148854"/>
              <a:ext cx="3124038" cy="523861"/>
            </a:xfrm>
            <a:prstGeom prst="rect">
              <a:avLst/>
            </a:prstGeom>
            <a:noFill/>
          </p:spPr>
          <p:txBody>
            <a:bodyPr wrap="square" rtlCol="0">
              <a:spAutoFit/>
            </a:bodyPr>
            <a:lstStyle/>
            <a:p>
              <a:r>
                <a:rPr lang="en-US" sz="1600" b="1" dirty="0">
                  <a:solidFill>
                    <a:srgbClr val="C00000"/>
                  </a:solidFill>
                </a:rPr>
                <a:t>Aim: produce large size mirror coating</a:t>
              </a:r>
            </a:p>
            <a:p>
              <a:pPr algn="ctr"/>
              <a:r>
                <a:rPr lang="en-US" sz="1600" b="1" dirty="0">
                  <a:solidFill>
                    <a:srgbClr val="C00000"/>
                  </a:solidFill>
                </a:rPr>
                <a:t>à la </a:t>
              </a:r>
              <a:r>
                <a:rPr lang="en-US" sz="1600" b="1" dirty="0" err="1">
                  <a:solidFill>
                    <a:srgbClr val="C00000"/>
                  </a:solidFill>
                </a:rPr>
                <a:t>LHCb</a:t>
              </a:r>
              <a:r>
                <a:rPr lang="en-US" sz="1600" b="1" dirty="0">
                  <a:solidFill>
                    <a:srgbClr val="C00000"/>
                  </a:solidFill>
                </a:rPr>
                <a:t> RICH in house</a:t>
              </a:r>
            </a:p>
          </p:txBody>
        </p:sp>
      </p:grpSp>
      <p:grpSp>
        <p:nvGrpSpPr>
          <p:cNvPr id="19" name="Group 18">
            <a:extLst>
              <a:ext uri="{FF2B5EF4-FFF2-40B4-BE49-F238E27FC236}">
                <a16:creationId xmlns:a16="http://schemas.microsoft.com/office/drawing/2014/main" id="{C34E037B-0F8A-4E55-A538-72DB9B6ED07E}"/>
              </a:ext>
            </a:extLst>
          </p:cNvPr>
          <p:cNvGrpSpPr>
            <a:grpSpLocks noChangeAspect="1"/>
          </p:cNvGrpSpPr>
          <p:nvPr/>
        </p:nvGrpSpPr>
        <p:grpSpPr>
          <a:xfrm>
            <a:off x="8037947" y="1469591"/>
            <a:ext cx="4114800" cy="3578165"/>
            <a:chOff x="6793114" y="1678527"/>
            <a:chExt cx="3693160" cy="3055398"/>
          </a:xfrm>
        </p:grpSpPr>
        <p:pic>
          <p:nvPicPr>
            <p:cNvPr id="20" name="Picture 19" descr="http://www.actonoptics.com/userfiles/images/products/optics/broadband-mirrors/1200-AlMgF2-NI-600w.png">
              <a:extLst>
                <a:ext uri="{FF2B5EF4-FFF2-40B4-BE49-F238E27FC236}">
                  <a16:creationId xmlns:a16="http://schemas.microsoft.com/office/drawing/2014/main" id="{8B0AA334-0256-4F2B-9630-9CD073A412A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793114" y="2124075"/>
              <a:ext cx="3693160" cy="2609850"/>
            </a:xfrm>
            <a:prstGeom prst="rect">
              <a:avLst/>
            </a:prstGeom>
            <a:noFill/>
            <a:ln>
              <a:noFill/>
            </a:ln>
          </p:spPr>
        </p:pic>
        <p:sp>
          <p:nvSpPr>
            <p:cNvPr id="21" name="TextBox 20">
              <a:extLst>
                <a:ext uri="{FF2B5EF4-FFF2-40B4-BE49-F238E27FC236}">
                  <a16:creationId xmlns:a16="http://schemas.microsoft.com/office/drawing/2014/main" id="{01AAACAA-7A9F-4339-A478-847A070F004F}"/>
                </a:ext>
              </a:extLst>
            </p:cNvPr>
            <p:cNvSpPr txBox="1"/>
            <p:nvPr/>
          </p:nvSpPr>
          <p:spPr>
            <a:xfrm>
              <a:off x="7716173" y="1678527"/>
              <a:ext cx="1488296" cy="315373"/>
            </a:xfrm>
            <a:prstGeom prst="rect">
              <a:avLst/>
            </a:prstGeom>
            <a:noFill/>
          </p:spPr>
          <p:txBody>
            <a:bodyPr wrap="none" rtlCol="0">
              <a:spAutoFit/>
            </a:bodyPr>
            <a:lstStyle/>
            <a:p>
              <a:r>
                <a:rPr lang="en-US" b="1" dirty="0">
                  <a:solidFill>
                    <a:srgbClr val="C00000"/>
                  </a:solidFill>
                </a:rPr>
                <a:t>with properties</a:t>
              </a:r>
            </a:p>
          </p:txBody>
        </p:sp>
      </p:grpSp>
      <p:sp>
        <p:nvSpPr>
          <p:cNvPr id="22" name="TextBox 21">
            <a:extLst>
              <a:ext uri="{FF2B5EF4-FFF2-40B4-BE49-F238E27FC236}">
                <a16:creationId xmlns:a16="http://schemas.microsoft.com/office/drawing/2014/main" id="{BF96ACAE-8CB7-4C1A-9572-8646054540DD}"/>
              </a:ext>
            </a:extLst>
          </p:cNvPr>
          <p:cNvSpPr txBox="1"/>
          <p:nvPr/>
        </p:nvSpPr>
        <p:spPr>
          <a:xfrm>
            <a:off x="4368776" y="5978356"/>
            <a:ext cx="7817527" cy="430887"/>
          </a:xfrm>
          <a:prstGeom prst="rect">
            <a:avLst/>
          </a:prstGeom>
          <a:noFill/>
        </p:spPr>
        <p:txBody>
          <a:bodyPr wrap="square" rtlCol="0">
            <a:spAutoFit/>
          </a:bodyPr>
          <a:lstStyle/>
          <a:p>
            <a:pPr algn="ctr"/>
            <a:r>
              <a:rPr lang="en-US" sz="2200" dirty="0">
                <a:solidFill>
                  <a:srgbClr val="C00000"/>
                </a:solidFill>
              </a:rPr>
              <a:t>Status: ongoing, anticipated installation and start-up in March ‘18</a:t>
            </a:r>
          </a:p>
        </p:txBody>
      </p:sp>
      <p:sp>
        <p:nvSpPr>
          <p:cNvPr id="3" name="Rectangle 2">
            <a:extLst>
              <a:ext uri="{FF2B5EF4-FFF2-40B4-BE49-F238E27FC236}">
                <a16:creationId xmlns:a16="http://schemas.microsoft.com/office/drawing/2014/main" id="{D16092BB-D33C-4D1C-A097-656051E6FF38}"/>
              </a:ext>
            </a:extLst>
          </p:cNvPr>
          <p:cNvSpPr/>
          <p:nvPr/>
        </p:nvSpPr>
        <p:spPr>
          <a:xfrm>
            <a:off x="3886200" y="1828800"/>
            <a:ext cx="4038600" cy="3370153"/>
          </a:xfrm>
          <a:prstGeom prst="rect">
            <a:avLst/>
          </a:prstGeom>
        </p:spPr>
        <p:txBody>
          <a:bodyPr wrap="square">
            <a:spAutoFit/>
          </a:bodyPr>
          <a:lstStyle/>
          <a:p>
            <a:pPr marL="285750" indent="-285750" algn="just">
              <a:spcBef>
                <a:spcPts val="600"/>
              </a:spcBef>
              <a:buFont typeface="Arial" panose="020B0604020202020204" pitchFamily="34" charset="0"/>
              <a:buChar char="•"/>
            </a:pPr>
            <a:r>
              <a:rPr lang="en-US" dirty="0">
                <a:solidFill>
                  <a:srgbClr val="000000"/>
                </a:solidFill>
                <a:latin typeface="Times New Roman" panose="02020603050405020304" pitchFamily="18" charset="0"/>
              </a:rPr>
              <a:t>Large mirrors with sizes about one meter per side. </a:t>
            </a:r>
          </a:p>
          <a:p>
            <a:pPr marL="285750" indent="-285750" algn="just">
              <a:spcBef>
                <a:spcPts val="600"/>
              </a:spcBef>
              <a:buFont typeface="Arial" panose="020B0604020202020204" pitchFamily="34" charset="0"/>
              <a:buChar char="•"/>
            </a:pPr>
            <a:r>
              <a:rPr lang="en-US" dirty="0">
                <a:solidFill>
                  <a:srgbClr val="000000"/>
                </a:solidFill>
                <a:latin typeface="Times New Roman" panose="02020603050405020304" pitchFamily="18" charset="0"/>
              </a:rPr>
              <a:t>Critical properties shown in the graph </a:t>
            </a:r>
          </a:p>
          <a:p>
            <a:pPr marL="285750" indent="-285750" algn="just">
              <a:spcBef>
                <a:spcPts val="600"/>
              </a:spcBef>
              <a:buFont typeface="Arial" panose="020B0604020202020204" pitchFamily="34" charset="0"/>
              <a:buChar char="•"/>
            </a:pPr>
            <a:r>
              <a:rPr lang="en-US" dirty="0">
                <a:solidFill>
                  <a:srgbClr val="000000"/>
                </a:solidFill>
                <a:latin typeface="Times New Roman" panose="02020603050405020304" pitchFamily="18" charset="0"/>
              </a:rPr>
              <a:t>Coating the Al-layer of a mirror with thin layer of Magnesium Fluoride (MgF2) allows the mirror to act as a di-electric device</a:t>
            </a:r>
          </a:p>
          <a:p>
            <a:pPr marL="285750" indent="-285750" algn="just">
              <a:spcBef>
                <a:spcPts val="600"/>
              </a:spcBef>
              <a:buFont typeface="Arial" panose="020B0604020202020204" pitchFamily="34" charset="0"/>
              <a:buChar char="•"/>
            </a:pPr>
            <a:r>
              <a:rPr lang="en-US" b="1" dirty="0">
                <a:solidFill>
                  <a:srgbClr val="000000"/>
                </a:solidFill>
                <a:latin typeface="Times New Roman" panose="02020603050405020304" pitchFamily="18" charset="0"/>
              </a:rPr>
              <a:t>Increases the reflectivity of the mirror down to smallest wave-lengths where the largest yield of Cherenkov photons occur. </a:t>
            </a:r>
          </a:p>
        </p:txBody>
      </p:sp>
    </p:spTree>
    <p:extLst>
      <p:ext uri="{BB962C8B-B14F-4D97-AF65-F5344CB8AC3E}">
        <p14:creationId xmlns:p14="http://schemas.microsoft.com/office/powerpoint/2010/main" val="23949049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25</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INFN Trieste</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5984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INFN Trieste: </a:t>
            </a:r>
            <a:r>
              <a:rPr lang="en-US" sz="2400" dirty="0">
                <a:solidFill>
                  <a:schemeClr val="tx2"/>
                </a:solidFill>
                <a:latin typeface="Arial" panose="020B0604020202020204" pitchFamily="34" charset="0"/>
                <a:cs typeface="Arial" panose="020B0604020202020204" pitchFamily="34" charset="0"/>
              </a:rPr>
              <a:t>Reminder of the R&amp;D program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26</a:t>
            </a:fld>
            <a:endParaRPr lang="en-US" dirty="0"/>
          </a:p>
        </p:txBody>
      </p:sp>
      <p:sp>
        <p:nvSpPr>
          <p:cNvPr id="48" name="Content Placeholder 2">
            <a:extLst>
              <a:ext uri="{FF2B5EF4-FFF2-40B4-BE49-F238E27FC236}">
                <a16:creationId xmlns:a16="http://schemas.microsoft.com/office/drawing/2014/main" id="{0EB4804D-358D-4B72-BF44-4BCADFB8C882}"/>
              </a:ext>
            </a:extLst>
          </p:cNvPr>
          <p:cNvSpPr>
            <a:spLocks noGrp="1"/>
          </p:cNvSpPr>
          <p:nvPr>
            <p:ph idx="1"/>
          </p:nvPr>
        </p:nvSpPr>
        <p:spPr>
          <a:xfrm>
            <a:off x="152400" y="990600"/>
            <a:ext cx="11887200" cy="5638800"/>
          </a:xfrm>
          <a:ln>
            <a:solidFill>
              <a:srgbClr val="3333CC"/>
            </a:solidFill>
          </a:ln>
        </p:spPr>
        <p:txBody>
          <a:bodyPr/>
          <a:lstStyle/>
          <a:p>
            <a:r>
              <a:rPr lang="en-US" b="1" dirty="0">
                <a:solidFill>
                  <a:srgbClr val="C00000"/>
                </a:solidFill>
                <a:effectLst/>
                <a:latin typeface="Arial" panose="020B0604020202020204" pitchFamily="34" charset="0"/>
                <a:cs typeface="Arial" panose="020B0604020202020204" pitchFamily="34" charset="0"/>
              </a:rPr>
              <a:t>GOAL: </a:t>
            </a:r>
          </a:p>
          <a:p>
            <a:pPr marL="0" indent="457200">
              <a:buNone/>
            </a:pPr>
            <a:r>
              <a:rPr lang="en-US" sz="1800" b="1" dirty="0">
                <a:solidFill>
                  <a:srgbClr val="0000CD"/>
                </a:solidFill>
                <a:effectLst/>
                <a:latin typeface="Arial" panose="020B0604020202020204" pitchFamily="34" charset="0"/>
                <a:cs typeface="Arial" panose="020B0604020202020204" pitchFamily="34" charset="0"/>
              </a:rPr>
              <a:t>further improvements of the hybrid  MPGD (= 2 (TH)GEMs </a:t>
            </a:r>
          </a:p>
          <a:p>
            <a:pPr marL="0" indent="457200">
              <a:buNone/>
            </a:pPr>
            <a:r>
              <a:rPr lang="en-US" sz="1800" b="1" dirty="0">
                <a:solidFill>
                  <a:srgbClr val="0000CD"/>
                </a:solidFill>
                <a:effectLst/>
                <a:latin typeface="Arial" panose="020B0604020202020204" pitchFamily="34" charset="0"/>
                <a:cs typeface="Arial" panose="020B0604020202020204" pitchFamily="34" charset="0"/>
              </a:rPr>
              <a:t>+ 1 MICROMEGAS, 3 stages in total) MPGD for </a:t>
            </a:r>
            <a:r>
              <a:rPr lang="en-US" sz="1800" b="1" u="sng" dirty="0">
                <a:solidFill>
                  <a:srgbClr val="0000CD"/>
                </a:solidFill>
                <a:effectLst/>
                <a:latin typeface="Arial" panose="020B0604020202020204" pitchFamily="34" charset="0"/>
                <a:cs typeface="Arial" panose="020B0604020202020204" pitchFamily="34" charset="0"/>
              </a:rPr>
              <a:t>single photon detection</a:t>
            </a:r>
            <a:r>
              <a:rPr lang="en-US" sz="1800" b="1" dirty="0">
                <a:solidFill>
                  <a:srgbClr val="0000CD"/>
                </a:solidFill>
                <a:effectLst/>
                <a:latin typeface="Arial" panose="020B0604020202020204" pitchFamily="34" charset="0"/>
                <a:cs typeface="Arial" panose="020B0604020202020204" pitchFamily="34" charset="0"/>
              </a:rPr>
              <a:t> for</a:t>
            </a:r>
          </a:p>
          <a:p>
            <a:pPr lvl="1"/>
            <a:r>
              <a:rPr lang="en-US" b="1" dirty="0">
                <a:solidFill>
                  <a:schemeClr val="tx1"/>
                </a:solidFill>
                <a:latin typeface="Arial" panose="020B0604020202020204" pitchFamily="34" charset="0"/>
                <a:cs typeface="Arial" panose="020B0604020202020204" pitchFamily="34" charset="0"/>
              </a:rPr>
              <a:t>PID, in particular </a:t>
            </a:r>
            <a:r>
              <a:rPr lang="en-US" b="1" u="sng" dirty="0">
                <a:solidFill>
                  <a:srgbClr val="C00000"/>
                </a:solidFill>
                <a:latin typeface="Arial" panose="020B0604020202020204" pitchFamily="34" charset="0"/>
                <a:cs typeface="Arial" panose="020B0604020202020204" pitchFamily="34" charset="0"/>
              </a:rPr>
              <a:t>high momentum </a:t>
            </a:r>
            <a:r>
              <a:rPr lang="en-US" b="1" u="sng" dirty="0" err="1">
                <a:solidFill>
                  <a:srgbClr val="C00000"/>
                </a:solidFill>
                <a:latin typeface="Arial" panose="020B0604020202020204" pitchFamily="34" charset="0"/>
                <a:cs typeface="Arial" panose="020B0604020202020204" pitchFamily="34" charset="0"/>
              </a:rPr>
              <a:t>RICHes</a:t>
            </a:r>
            <a:endParaRPr lang="en-US" b="1" u="sng" dirty="0">
              <a:solidFill>
                <a:srgbClr val="C00000"/>
              </a:solidFill>
              <a:latin typeface="Arial" panose="020B0604020202020204" pitchFamily="34" charset="0"/>
              <a:cs typeface="Arial" panose="020B0604020202020204" pitchFamily="34" charset="0"/>
            </a:endParaRPr>
          </a:p>
          <a:p>
            <a:pPr lvl="1"/>
            <a:r>
              <a:rPr lang="en-US" b="1" dirty="0">
                <a:solidFill>
                  <a:schemeClr val="tx1"/>
                </a:solidFill>
                <a:effectLst/>
                <a:latin typeface="Arial" panose="020B0604020202020204" pitchFamily="34" charset="0"/>
                <a:cs typeface="Arial" panose="020B0604020202020204" pitchFamily="34" charset="0"/>
              </a:rPr>
              <a:t>Synergies with TPC sensors by MPGD technologies</a:t>
            </a:r>
            <a:r>
              <a:rPr lang="en-US" dirty="0">
                <a:effectLst/>
                <a:latin typeface="Arial" panose="020B0604020202020204" pitchFamily="34" charset="0"/>
                <a:cs typeface="Arial" panose="020B0604020202020204" pitchFamily="34" charset="0"/>
              </a:rPr>
              <a:t>	</a:t>
            </a:r>
          </a:p>
          <a:p>
            <a:pPr marL="0" indent="0">
              <a:buNone/>
            </a:pPr>
            <a:endParaRPr lang="en-US" dirty="0">
              <a:solidFill>
                <a:srgbClr val="C00000"/>
              </a:solidFill>
              <a:effectLst/>
              <a:latin typeface="Arial" panose="020B0604020202020204" pitchFamily="34" charset="0"/>
              <a:cs typeface="Arial" panose="020B0604020202020204" pitchFamily="34" charset="0"/>
            </a:endParaRPr>
          </a:p>
          <a:p>
            <a:endParaRPr lang="en-US" dirty="0"/>
          </a:p>
          <a:p>
            <a:endParaRPr lang="en-US" dirty="0"/>
          </a:p>
        </p:txBody>
      </p:sp>
      <p:grpSp>
        <p:nvGrpSpPr>
          <p:cNvPr id="6" name="Group 5">
            <a:extLst>
              <a:ext uri="{FF2B5EF4-FFF2-40B4-BE49-F238E27FC236}">
                <a16:creationId xmlns:a16="http://schemas.microsoft.com/office/drawing/2014/main" id="{D563481B-D8A9-4269-9216-47EE93CF8FB5}"/>
              </a:ext>
            </a:extLst>
          </p:cNvPr>
          <p:cNvGrpSpPr>
            <a:grpSpLocks noChangeAspect="1"/>
          </p:cNvGrpSpPr>
          <p:nvPr/>
        </p:nvGrpSpPr>
        <p:grpSpPr>
          <a:xfrm>
            <a:off x="1781799" y="2667000"/>
            <a:ext cx="8505201" cy="3840480"/>
            <a:chOff x="985949" y="2831688"/>
            <a:chExt cx="7933142" cy="3582174"/>
          </a:xfrm>
        </p:grpSpPr>
        <p:pic>
          <p:nvPicPr>
            <p:cNvPr id="49" name="Picture 48">
              <a:extLst>
                <a:ext uri="{FF2B5EF4-FFF2-40B4-BE49-F238E27FC236}">
                  <a16:creationId xmlns:a16="http://schemas.microsoft.com/office/drawing/2014/main" id="{A5C73443-F738-4C55-8D11-084FF2A81916}"/>
                </a:ext>
              </a:extLst>
            </p:cNvPr>
            <p:cNvPicPr/>
            <p:nvPr/>
          </p:nvPicPr>
          <p:blipFill>
            <a:blip r:embed="rId3"/>
            <a:stretch>
              <a:fillRect/>
            </a:stretch>
          </p:blipFill>
          <p:spPr>
            <a:xfrm>
              <a:off x="985949" y="3775437"/>
              <a:ext cx="3190875" cy="2638425"/>
            </a:xfrm>
            <a:prstGeom prst="rect">
              <a:avLst/>
            </a:prstGeom>
          </p:spPr>
        </p:pic>
        <p:pic>
          <p:nvPicPr>
            <p:cNvPr id="50" name="Picture 49">
              <a:extLst>
                <a:ext uri="{FF2B5EF4-FFF2-40B4-BE49-F238E27FC236}">
                  <a16:creationId xmlns:a16="http://schemas.microsoft.com/office/drawing/2014/main" id="{82B8F817-5FFF-4961-8D15-FFDBBCD0D0C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4645" y="3579634"/>
              <a:ext cx="4664446" cy="2834228"/>
            </a:xfrm>
            <a:prstGeom prst="rect">
              <a:avLst/>
            </a:prstGeom>
            <a:noFill/>
            <a:ln>
              <a:noFill/>
            </a:ln>
          </p:spPr>
        </p:pic>
        <p:sp>
          <p:nvSpPr>
            <p:cNvPr id="51" name="TextBox 50">
              <a:extLst>
                <a:ext uri="{FF2B5EF4-FFF2-40B4-BE49-F238E27FC236}">
                  <a16:creationId xmlns:a16="http://schemas.microsoft.com/office/drawing/2014/main" id="{962E11D4-1800-4AE7-A64C-A5170B612833}"/>
                </a:ext>
              </a:extLst>
            </p:cNvPr>
            <p:cNvSpPr txBox="1"/>
            <p:nvPr/>
          </p:nvSpPr>
          <p:spPr>
            <a:xfrm>
              <a:off x="1987815" y="2831688"/>
              <a:ext cx="4787657" cy="757130"/>
            </a:xfrm>
            <a:prstGeom prst="rect">
              <a:avLst/>
            </a:prstGeom>
            <a:solidFill>
              <a:schemeClr val="bg1">
                <a:lumMod val="95000"/>
              </a:schemeClr>
            </a:solidFill>
            <a:ln>
              <a:solidFill>
                <a:srgbClr val="C00000"/>
              </a:solidFill>
            </a:ln>
          </p:spPr>
          <p:txBody>
            <a:bodyPr wrap="none" rtlCol="0">
              <a:spAutoFit/>
            </a:bodyPr>
            <a:lstStyle/>
            <a:p>
              <a:r>
                <a:rPr lang="en-US" sz="1600" i="1" dirty="0">
                  <a:solidFill>
                    <a:srgbClr val="0033CC"/>
                  </a:solidFill>
                  <a:effectLst/>
                </a:rPr>
                <a:t>The starting status  (COMPASS RICH upgrade):</a:t>
              </a:r>
            </a:p>
            <a:p>
              <a:pPr marL="171450" indent="-171450">
                <a:buFont typeface="Arial" panose="020B0604020202020204" pitchFamily="34" charset="0"/>
                <a:buChar char="•"/>
              </a:pPr>
              <a:r>
                <a:rPr lang="en-US" sz="1600" i="1" dirty="0">
                  <a:solidFill>
                    <a:srgbClr val="0033CC"/>
                  </a:solidFill>
                  <a:effectLst/>
                </a:rPr>
                <a:t>Scheme of the detector architecture</a:t>
              </a:r>
            </a:p>
            <a:p>
              <a:pPr marL="171450" indent="-171450">
                <a:buFont typeface="Arial" panose="020B0604020202020204" pitchFamily="34" charset="0"/>
                <a:buChar char="•"/>
              </a:pPr>
              <a:r>
                <a:rPr lang="en-US" sz="1600" i="1" dirty="0">
                  <a:solidFill>
                    <a:srgbClr val="0033CC"/>
                  </a:solidFill>
                  <a:effectLst/>
                </a:rPr>
                <a:t>The resistive anode by discrete elements </a:t>
              </a:r>
            </a:p>
          </p:txBody>
        </p:sp>
        <p:cxnSp>
          <p:nvCxnSpPr>
            <p:cNvPr id="52" name="Straight Arrow Connector 51">
              <a:extLst>
                <a:ext uri="{FF2B5EF4-FFF2-40B4-BE49-F238E27FC236}">
                  <a16:creationId xmlns:a16="http://schemas.microsoft.com/office/drawing/2014/main" id="{7B26CD6D-73CD-46AD-87AE-06359A153B84}"/>
                </a:ext>
              </a:extLst>
            </p:cNvPr>
            <p:cNvCxnSpPr/>
            <p:nvPr/>
          </p:nvCxnSpPr>
          <p:spPr bwMode="auto">
            <a:xfrm flipH="1">
              <a:off x="1658345" y="3320320"/>
              <a:ext cx="455353" cy="574250"/>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C00000"/>
              </a:solidFill>
              <a:prstDash val="solid"/>
              <a:round/>
              <a:headEnd type="none" w="med" len="med"/>
              <a:tailEnd type="triangle"/>
            </a:ln>
            <a:effectLst/>
          </p:spPr>
        </p:cxnSp>
        <p:cxnSp>
          <p:nvCxnSpPr>
            <p:cNvPr id="53" name="Straight Arrow Connector 52">
              <a:extLst>
                <a:ext uri="{FF2B5EF4-FFF2-40B4-BE49-F238E27FC236}">
                  <a16:creationId xmlns:a16="http://schemas.microsoft.com/office/drawing/2014/main" id="{CC514289-91F5-44AA-9879-F069E0FDD8D5}"/>
                </a:ext>
              </a:extLst>
            </p:cNvPr>
            <p:cNvCxnSpPr/>
            <p:nvPr/>
          </p:nvCxnSpPr>
          <p:spPr bwMode="auto">
            <a:xfrm>
              <a:off x="2110238" y="3562421"/>
              <a:ext cx="2271406" cy="531869"/>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C00000"/>
              </a:solidFill>
              <a:prstDash val="solid"/>
              <a:round/>
              <a:headEnd type="none" w="med" len="med"/>
              <a:tailEnd type="triangle"/>
            </a:ln>
            <a:effectLst/>
          </p:spPr>
        </p:cxnSp>
        <p:cxnSp>
          <p:nvCxnSpPr>
            <p:cNvPr id="54" name="Straight Arrow Connector 53">
              <a:extLst>
                <a:ext uri="{FF2B5EF4-FFF2-40B4-BE49-F238E27FC236}">
                  <a16:creationId xmlns:a16="http://schemas.microsoft.com/office/drawing/2014/main" id="{F744FBA1-A3A4-4B0E-8EFB-9EE2A3246F72}"/>
                </a:ext>
              </a:extLst>
            </p:cNvPr>
            <p:cNvCxnSpPr/>
            <p:nvPr/>
          </p:nvCxnSpPr>
          <p:spPr bwMode="auto">
            <a:xfrm>
              <a:off x="1618127" y="3877561"/>
              <a:ext cx="622570" cy="216729"/>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triangle"/>
            </a:ln>
            <a:effectLst/>
          </p:spPr>
        </p:cxnSp>
        <p:sp>
          <p:nvSpPr>
            <p:cNvPr id="55" name="Rectangle 54">
              <a:extLst>
                <a:ext uri="{FF2B5EF4-FFF2-40B4-BE49-F238E27FC236}">
                  <a16:creationId xmlns:a16="http://schemas.microsoft.com/office/drawing/2014/main" id="{9D47353E-C8A9-4A60-8AE3-5A06C19D8E6F}"/>
                </a:ext>
              </a:extLst>
            </p:cNvPr>
            <p:cNvSpPr/>
            <p:nvPr/>
          </p:nvSpPr>
          <p:spPr bwMode="auto">
            <a:xfrm rot="5400000">
              <a:off x="2929386" y="4992532"/>
              <a:ext cx="2596754" cy="53764"/>
            </a:xfrm>
            <a:prstGeom prst="rect">
              <a:avLst/>
            </a:prstGeom>
            <a:solidFill>
              <a:srgbClr val="C00000"/>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sp>
        <p:nvSpPr>
          <p:cNvPr id="56" name="TextBox 55">
            <a:extLst>
              <a:ext uri="{FF2B5EF4-FFF2-40B4-BE49-F238E27FC236}">
                <a16:creationId xmlns:a16="http://schemas.microsoft.com/office/drawing/2014/main" id="{CFBC2AA7-C9C7-4873-B672-A0DCD1D773CE}"/>
              </a:ext>
            </a:extLst>
          </p:cNvPr>
          <p:cNvSpPr txBox="1"/>
          <p:nvPr/>
        </p:nvSpPr>
        <p:spPr>
          <a:xfrm>
            <a:off x="152400" y="533400"/>
            <a:ext cx="11887200" cy="400110"/>
          </a:xfrm>
          <a:prstGeom prst="rect">
            <a:avLst/>
          </a:prstGeom>
          <a:solidFill>
            <a:schemeClr val="bg1">
              <a:lumMod val="95000"/>
            </a:schemeClr>
          </a:solidFill>
          <a:ln>
            <a:solidFill>
              <a:srgbClr val="C00000"/>
            </a:solidFill>
          </a:ln>
        </p:spPr>
        <p:txBody>
          <a:bodyPr wrap="square" rtlCol="0">
            <a:spAutoFit/>
          </a:bodyPr>
          <a:lstStyle/>
          <a:p>
            <a:r>
              <a:rPr lang="en-US" sz="2000" b="1" dirty="0">
                <a:solidFill>
                  <a:srgbClr val="C00000"/>
                </a:solidFill>
                <a:effectLst/>
              </a:rPr>
              <a:t>TASK:</a:t>
            </a:r>
            <a:r>
              <a:rPr lang="en-US" sz="2000" b="1" dirty="0">
                <a:solidFill>
                  <a:srgbClr val="0000CC"/>
                </a:solidFill>
                <a:effectLst/>
              </a:rPr>
              <a:t> “Further development of hybrid MPGDs for single photon detection synergistic to TPC read-out sensors”</a:t>
            </a:r>
            <a:endParaRPr lang="en-US" sz="2000" b="1" i="1" dirty="0">
              <a:solidFill>
                <a:srgbClr val="0000CC"/>
              </a:solidFill>
              <a:effectLst/>
            </a:endParaRPr>
          </a:p>
        </p:txBody>
      </p:sp>
    </p:spTree>
    <p:extLst>
      <p:ext uri="{BB962C8B-B14F-4D97-AF65-F5344CB8AC3E}">
        <p14:creationId xmlns:p14="http://schemas.microsoft.com/office/powerpoint/2010/main" val="2496663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INFN Trieste: </a:t>
            </a:r>
            <a:r>
              <a:rPr lang="en-US" sz="2400" dirty="0">
                <a:solidFill>
                  <a:schemeClr val="tx2"/>
                </a:solidFill>
                <a:latin typeface="Arial" panose="020B0604020202020204" pitchFamily="34" charset="0"/>
                <a:cs typeface="Arial" panose="020B0604020202020204" pitchFamily="34" charset="0"/>
              </a:rPr>
              <a:t>Last 6 months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27</a:t>
            </a:fld>
            <a:endParaRPr lang="en-US" dirty="0"/>
          </a:p>
        </p:txBody>
      </p:sp>
      <p:sp>
        <p:nvSpPr>
          <p:cNvPr id="17" name="Content Placeholder 2">
            <a:extLst>
              <a:ext uri="{FF2B5EF4-FFF2-40B4-BE49-F238E27FC236}">
                <a16:creationId xmlns:a16="http://schemas.microsoft.com/office/drawing/2014/main" id="{5C44D0EB-E2D9-42C0-87A0-7584C16F716A}"/>
              </a:ext>
            </a:extLst>
          </p:cNvPr>
          <p:cNvSpPr>
            <a:spLocks noGrp="1"/>
          </p:cNvSpPr>
          <p:nvPr>
            <p:ph idx="1"/>
          </p:nvPr>
        </p:nvSpPr>
        <p:spPr>
          <a:xfrm>
            <a:off x="76200" y="609600"/>
            <a:ext cx="6096000" cy="4343400"/>
          </a:xfrm>
          <a:ln>
            <a:solidFill>
              <a:srgbClr val="3333CC"/>
            </a:solidFill>
          </a:ln>
        </p:spPr>
        <p:txBody>
          <a:bodyPr>
            <a:noAutofit/>
          </a:bodyPr>
          <a:lstStyle/>
          <a:p>
            <a:pPr marL="0" indent="0">
              <a:lnSpc>
                <a:spcPts val="1800"/>
              </a:lnSpc>
              <a:buNone/>
            </a:pPr>
            <a:r>
              <a:rPr lang="en-US" sz="1400" b="1" dirty="0">
                <a:solidFill>
                  <a:srgbClr val="C00000"/>
                </a:solidFill>
                <a:effectLst/>
                <a:latin typeface="Arial" panose="020B0604020202020204" pitchFamily="34" charset="0"/>
                <a:cs typeface="Arial" panose="020B0604020202020204" pitchFamily="34" charset="0"/>
              </a:rPr>
              <a:t>3 tasks on-going :</a:t>
            </a:r>
            <a:r>
              <a:rPr lang="en-US" sz="1400" b="1" dirty="0">
                <a:effectLst/>
                <a:latin typeface="Arial" panose="020B0604020202020204" pitchFamily="34" charset="0"/>
                <a:cs typeface="Arial" panose="020B0604020202020204" pitchFamily="34" charset="0"/>
              </a:rPr>
              <a:t>	</a:t>
            </a:r>
            <a:endParaRPr lang="en-US" sz="1400" b="1" dirty="0">
              <a:solidFill>
                <a:schemeClr val="tx1"/>
              </a:solidFill>
              <a:latin typeface="Arial" panose="020B0604020202020204" pitchFamily="34" charset="0"/>
              <a:cs typeface="Arial" panose="020B0604020202020204" pitchFamily="34" charset="0"/>
            </a:endParaRPr>
          </a:p>
          <a:p>
            <a:pPr marL="274320" indent="-274320">
              <a:lnSpc>
                <a:spcPts val="1800"/>
              </a:lnSpc>
              <a:buFont typeface="+mj-lt"/>
              <a:buAutoNum type="arabicPeriod"/>
            </a:pPr>
            <a:r>
              <a:rPr lang="en-US" sz="1400" b="1" dirty="0">
                <a:latin typeface="Arial" panose="020B0604020202020204" pitchFamily="34" charset="0"/>
                <a:cs typeface="Arial" panose="020B0604020202020204" pitchFamily="34" charset="0"/>
              </a:rPr>
              <a:t>Development of resistive MICROMEGAS prototype with miniaturized pad-size </a:t>
            </a:r>
          </a:p>
          <a:p>
            <a:pPr lvl="2">
              <a:lnSpc>
                <a:spcPts val="1800"/>
              </a:lnSpc>
            </a:pPr>
            <a:r>
              <a:rPr lang="en-US" sz="1201" b="0" dirty="0">
                <a:solidFill>
                  <a:schemeClr val="tx1"/>
                </a:solidFill>
                <a:latin typeface="Arial" panose="020B0604020202020204" pitchFamily="34" charset="0"/>
                <a:cs typeface="Arial" panose="020B0604020202020204" pitchFamily="34" charset="0"/>
              </a:rPr>
              <a:t>Design &amp; construction completed</a:t>
            </a:r>
          </a:p>
          <a:p>
            <a:pPr lvl="2">
              <a:lnSpc>
                <a:spcPts val="1800"/>
              </a:lnSpc>
            </a:pPr>
            <a:r>
              <a:rPr lang="en-US" sz="1201" b="0" dirty="0">
                <a:solidFill>
                  <a:schemeClr val="tx1"/>
                </a:solidFill>
                <a:latin typeface="Arial" panose="020B0604020202020204" pitchFamily="34" charset="0"/>
                <a:cs typeface="Arial" panose="020B0604020202020204" pitchFamily="34" charset="0"/>
              </a:rPr>
              <a:t>Pad size: 3 x 3 mm</a:t>
            </a:r>
            <a:r>
              <a:rPr lang="en-US" sz="1201" b="0" baseline="30000" dirty="0">
                <a:solidFill>
                  <a:schemeClr val="tx1"/>
                </a:solidFill>
                <a:latin typeface="Arial" panose="020B0604020202020204" pitchFamily="34" charset="0"/>
                <a:cs typeface="Arial" panose="020B0604020202020204" pitchFamily="34" charset="0"/>
              </a:rPr>
              <a:t>2</a:t>
            </a:r>
            <a:r>
              <a:rPr lang="en-US" sz="1201" b="0" dirty="0">
                <a:solidFill>
                  <a:schemeClr val="tx1"/>
                </a:solidFill>
                <a:latin typeface="Arial" panose="020B0604020202020204" pitchFamily="34" charset="0"/>
                <a:cs typeface="Arial" panose="020B0604020202020204" pitchFamily="34" charset="0"/>
              </a:rPr>
              <a:t>, pitch 3.5 mm</a:t>
            </a:r>
          </a:p>
          <a:p>
            <a:pPr lvl="2">
              <a:lnSpc>
                <a:spcPts val="1800"/>
              </a:lnSpc>
            </a:pPr>
            <a:r>
              <a:rPr lang="en-US" sz="1201" b="0" dirty="0">
                <a:solidFill>
                  <a:schemeClr val="tx1"/>
                </a:solidFill>
                <a:latin typeface="Arial" panose="020B0604020202020204" pitchFamily="34" charset="0"/>
                <a:cs typeface="Arial" panose="020B0604020202020204" pitchFamily="34" charset="0"/>
              </a:rPr>
              <a:t>Modularity for extendibility: for each group of 128 pads, read-out &amp; services make use of an area as large as the pad group itself</a:t>
            </a:r>
          </a:p>
          <a:p>
            <a:pPr marL="674351" lvl="1" indent="-274320">
              <a:lnSpc>
                <a:spcPts val="1800"/>
              </a:lnSpc>
            </a:pPr>
            <a:r>
              <a:rPr lang="en-US" sz="1199" b="0" dirty="0">
                <a:solidFill>
                  <a:srgbClr val="C00000"/>
                </a:solidFill>
                <a:latin typeface="Arial" panose="020B0604020202020204" pitchFamily="34" charset="0"/>
                <a:cs typeface="Arial" panose="020B0604020202020204" pitchFamily="34" charset="0"/>
              </a:rPr>
              <a:t>Read-out via SRS by the original DAQ system Raven</a:t>
            </a:r>
          </a:p>
          <a:p>
            <a:pPr lvl="2">
              <a:lnSpc>
                <a:spcPts val="1800"/>
              </a:lnSpc>
            </a:pPr>
            <a:r>
              <a:rPr lang="en-US" sz="1201" b="0" dirty="0">
                <a:solidFill>
                  <a:schemeClr val="tx1"/>
                </a:solidFill>
                <a:latin typeface="Arial" panose="020B0604020202020204" pitchFamily="34" charset="0"/>
                <a:cs typeface="Arial" panose="020B0604020202020204" pitchFamily="34" charset="0"/>
              </a:rPr>
              <a:t>LabView based, developed for larger band width (up to the saturation rate of the Gigabit Ethernet with the UDP protocol and with Jumbo Frame format)</a:t>
            </a:r>
          </a:p>
          <a:p>
            <a:pPr lvl="2">
              <a:lnSpc>
                <a:spcPts val="1800"/>
              </a:lnSpc>
            </a:pPr>
            <a:r>
              <a:rPr lang="en-US" sz="1201" b="0" dirty="0">
                <a:solidFill>
                  <a:schemeClr val="tx1"/>
                </a:solidFill>
                <a:latin typeface="Arial" panose="020B0604020202020204" pitchFamily="34" charset="0"/>
                <a:cs typeface="Arial" panose="020B0604020202020204" pitchFamily="34" charset="0"/>
              </a:rPr>
              <a:t>it takes care of APV25 setting (FE chips), data collection and visualization, including pedestal subtraction &amp; zero suppression </a:t>
            </a:r>
          </a:p>
          <a:p>
            <a:pPr lvl="2">
              <a:lnSpc>
                <a:spcPts val="1800"/>
              </a:lnSpc>
            </a:pPr>
            <a:r>
              <a:rPr lang="en-US" sz="1201" b="0" dirty="0">
                <a:solidFill>
                  <a:schemeClr val="tx1"/>
                </a:solidFill>
                <a:latin typeface="Arial" panose="020B0604020202020204" pitchFamily="34" charset="0"/>
                <a:cs typeface="Arial" panose="020B0604020202020204" pitchFamily="34" charset="0"/>
              </a:rPr>
              <a:t>user friendly graphical interface</a:t>
            </a:r>
          </a:p>
          <a:p>
            <a:pPr marL="674351" lvl="1" indent="-274320">
              <a:lnSpc>
                <a:spcPts val="1800"/>
              </a:lnSpc>
            </a:pPr>
            <a:r>
              <a:rPr lang="en-US" sz="1199" b="0" dirty="0">
                <a:solidFill>
                  <a:srgbClr val="C00000"/>
                </a:solidFill>
                <a:latin typeface="Arial" panose="020B0604020202020204" pitchFamily="34" charset="0"/>
                <a:cs typeface="Arial" panose="020B0604020202020204" pitchFamily="34" charset="0"/>
              </a:rPr>
              <a:t>Preliminary tests of the prototype </a:t>
            </a:r>
            <a:r>
              <a:rPr lang="en-US" sz="1199" b="0" dirty="0">
                <a:latin typeface="Arial" panose="020B0604020202020204" pitchFamily="34" charset="0"/>
                <a:cs typeface="Arial" panose="020B0604020202020204" pitchFamily="34" charset="0"/>
              </a:rPr>
              <a:t>(MICROMEGAS stable up to a gain of 20k!)</a:t>
            </a:r>
          </a:p>
        </p:txBody>
      </p:sp>
      <p:grpSp>
        <p:nvGrpSpPr>
          <p:cNvPr id="7" name="Group 6">
            <a:extLst>
              <a:ext uri="{FF2B5EF4-FFF2-40B4-BE49-F238E27FC236}">
                <a16:creationId xmlns:a16="http://schemas.microsoft.com/office/drawing/2014/main" id="{BC9B4F3B-A688-44F9-B7BD-8ADF0DA9636E}"/>
              </a:ext>
            </a:extLst>
          </p:cNvPr>
          <p:cNvGrpSpPr/>
          <p:nvPr/>
        </p:nvGrpSpPr>
        <p:grpSpPr>
          <a:xfrm>
            <a:off x="6217920" y="1194049"/>
            <a:ext cx="3383280" cy="4638188"/>
            <a:chOff x="6189247" y="1358813"/>
            <a:chExt cx="3383280" cy="4638188"/>
          </a:xfrm>
        </p:grpSpPr>
        <p:pic>
          <p:nvPicPr>
            <p:cNvPr id="18" name="Picture 17">
              <a:extLst>
                <a:ext uri="{FF2B5EF4-FFF2-40B4-BE49-F238E27FC236}">
                  <a16:creationId xmlns:a16="http://schemas.microsoft.com/office/drawing/2014/main" id="{B263322C-8968-4EC2-B6AD-E46362DB2B94}"/>
                </a:ext>
              </a:extLst>
            </p:cNvPr>
            <p:cNvPicPr>
              <a:picLocks noChangeAspect="1"/>
            </p:cNvPicPr>
            <p:nvPr/>
          </p:nvPicPr>
          <p:blipFill>
            <a:blip r:embed="rId3"/>
            <a:stretch>
              <a:fillRect/>
            </a:stretch>
          </p:blipFill>
          <p:spPr>
            <a:xfrm>
              <a:off x="6189247" y="1358813"/>
              <a:ext cx="3383280" cy="2252190"/>
            </a:xfrm>
            <a:prstGeom prst="rect">
              <a:avLst/>
            </a:prstGeom>
            <a:ln>
              <a:solidFill>
                <a:srgbClr val="0000CC"/>
              </a:solidFill>
            </a:ln>
          </p:spPr>
        </p:pic>
        <p:pic>
          <p:nvPicPr>
            <p:cNvPr id="19" name="Picture 18">
              <a:extLst>
                <a:ext uri="{FF2B5EF4-FFF2-40B4-BE49-F238E27FC236}">
                  <a16:creationId xmlns:a16="http://schemas.microsoft.com/office/drawing/2014/main" id="{53BA8473-564F-4BD5-B7B7-761A510ECF07}"/>
                </a:ext>
              </a:extLst>
            </p:cNvPr>
            <p:cNvPicPr>
              <a:picLocks noChangeAspect="1"/>
            </p:cNvPicPr>
            <p:nvPr/>
          </p:nvPicPr>
          <p:blipFill>
            <a:blip r:embed="rId4"/>
            <a:stretch>
              <a:fillRect/>
            </a:stretch>
          </p:blipFill>
          <p:spPr>
            <a:xfrm>
              <a:off x="6189247" y="3867604"/>
              <a:ext cx="3383280" cy="2129397"/>
            </a:xfrm>
            <a:prstGeom prst="rect">
              <a:avLst/>
            </a:prstGeom>
            <a:ln>
              <a:solidFill>
                <a:srgbClr val="0000CC"/>
              </a:solidFill>
            </a:ln>
          </p:spPr>
        </p:pic>
      </p:grpSp>
      <p:pic>
        <p:nvPicPr>
          <p:cNvPr id="20" name="Picture 19">
            <a:extLst>
              <a:ext uri="{FF2B5EF4-FFF2-40B4-BE49-F238E27FC236}">
                <a16:creationId xmlns:a16="http://schemas.microsoft.com/office/drawing/2014/main" id="{76A057EB-E818-4F68-A944-E7FABD773ABA}"/>
              </a:ext>
            </a:extLst>
          </p:cNvPr>
          <p:cNvPicPr>
            <a:picLocks noChangeAspect="1"/>
          </p:cNvPicPr>
          <p:nvPr/>
        </p:nvPicPr>
        <p:blipFill>
          <a:blip r:embed="rId5"/>
          <a:stretch>
            <a:fillRect/>
          </a:stretch>
        </p:blipFill>
        <p:spPr>
          <a:xfrm>
            <a:off x="9665774" y="1525172"/>
            <a:ext cx="2468880" cy="3975944"/>
          </a:xfrm>
          <a:prstGeom prst="rect">
            <a:avLst/>
          </a:prstGeom>
          <a:ln>
            <a:solidFill>
              <a:srgbClr val="0000CC"/>
            </a:solidFill>
          </a:ln>
        </p:spPr>
      </p:pic>
      <p:pic>
        <p:nvPicPr>
          <p:cNvPr id="21" name="Picture 20">
            <a:extLst>
              <a:ext uri="{FF2B5EF4-FFF2-40B4-BE49-F238E27FC236}">
                <a16:creationId xmlns:a16="http://schemas.microsoft.com/office/drawing/2014/main" id="{36225C8B-B844-42CA-AB80-28D5B513460F}"/>
              </a:ext>
            </a:extLst>
          </p:cNvPr>
          <p:cNvPicPr>
            <a:picLocks noChangeAspect="1"/>
          </p:cNvPicPr>
          <p:nvPr/>
        </p:nvPicPr>
        <p:blipFill>
          <a:blip r:embed="rId6"/>
          <a:stretch>
            <a:fillRect/>
          </a:stretch>
        </p:blipFill>
        <p:spPr>
          <a:xfrm>
            <a:off x="1143000" y="4629974"/>
            <a:ext cx="4389120" cy="2117575"/>
          </a:xfrm>
          <a:prstGeom prst="rect">
            <a:avLst/>
          </a:prstGeom>
          <a:ln>
            <a:solidFill>
              <a:srgbClr val="0000CC"/>
            </a:solidFill>
          </a:ln>
        </p:spPr>
      </p:pic>
    </p:spTree>
    <p:extLst>
      <p:ext uri="{BB962C8B-B14F-4D97-AF65-F5344CB8AC3E}">
        <p14:creationId xmlns:p14="http://schemas.microsoft.com/office/powerpoint/2010/main" val="1022411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782BD58F-AAD4-4677-9D19-B0E7508E2622}"/>
              </a:ext>
            </a:extLst>
          </p:cNvPr>
          <p:cNvGrpSpPr>
            <a:grpSpLocks noChangeAspect="1"/>
          </p:cNvGrpSpPr>
          <p:nvPr/>
        </p:nvGrpSpPr>
        <p:grpSpPr>
          <a:xfrm>
            <a:off x="8247216" y="679777"/>
            <a:ext cx="3792384" cy="1453823"/>
            <a:chOff x="6839768" y="2553881"/>
            <a:chExt cx="2965395" cy="1136794"/>
          </a:xfrm>
        </p:grpSpPr>
        <p:pic>
          <p:nvPicPr>
            <p:cNvPr id="23" name="Picture 22">
              <a:extLst>
                <a:ext uri="{FF2B5EF4-FFF2-40B4-BE49-F238E27FC236}">
                  <a16:creationId xmlns:a16="http://schemas.microsoft.com/office/drawing/2014/main" id="{764DD5E5-4D4D-4922-B29F-27A441F2518E}"/>
                </a:ext>
              </a:extLst>
            </p:cNvPr>
            <p:cNvPicPr>
              <a:picLocks noChangeAspect="1"/>
            </p:cNvPicPr>
            <p:nvPr/>
          </p:nvPicPr>
          <p:blipFill>
            <a:blip r:embed="rId3"/>
            <a:stretch>
              <a:fillRect/>
            </a:stretch>
          </p:blipFill>
          <p:spPr>
            <a:xfrm>
              <a:off x="6839768" y="2553881"/>
              <a:ext cx="2942517" cy="1136794"/>
            </a:xfrm>
            <a:prstGeom prst="rect">
              <a:avLst/>
            </a:prstGeom>
          </p:spPr>
        </p:pic>
        <p:sp>
          <p:nvSpPr>
            <p:cNvPr id="24" name="TextBox 23">
              <a:extLst>
                <a:ext uri="{FF2B5EF4-FFF2-40B4-BE49-F238E27FC236}">
                  <a16:creationId xmlns:a16="http://schemas.microsoft.com/office/drawing/2014/main" id="{4225BF4E-6280-4EFF-B488-2EAFA7259122}"/>
                </a:ext>
              </a:extLst>
            </p:cNvPr>
            <p:cNvSpPr txBox="1"/>
            <p:nvPr/>
          </p:nvSpPr>
          <p:spPr>
            <a:xfrm>
              <a:off x="7600577" y="3165115"/>
              <a:ext cx="777099" cy="409124"/>
            </a:xfrm>
            <a:prstGeom prst="rect">
              <a:avLst/>
            </a:prstGeom>
            <a:noFill/>
          </p:spPr>
          <p:txBody>
            <a:bodyPr wrap="square" rtlCol="0">
              <a:spAutoFit/>
            </a:bodyPr>
            <a:lstStyle/>
            <a:p>
              <a:r>
                <a:rPr lang="en-US" sz="1400" b="1" dirty="0">
                  <a:solidFill>
                    <a:schemeClr val="tx1"/>
                  </a:solidFill>
                  <a:effectLst/>
                </a:rPr>
                <a:t>energy res. 12.2 %</a:t>
              </a:r>
            </a:p>
          </p:txBody>
        </p:sp>
        <p:sp>
          <p:nvSpPr>
            <p:cNvPr id="28" name="TextBox 27">
              <a:extLst>
                <a:ext uri="{FF2B5EF4-FFF2-40B4-BE49-F238E27FC236}">
                  <a16:creationId xmlns:a16="http://schemas.microsoft.com/office/drawing/2014/main" id="{B44072C5-4D43-4A73-98FE-E9D961E82160}"/>
                </a:ext>
              </a:extLst>
            </p:cNvPr>
            <p:cNvSpPr txBox="1"/>
            <p:nvPr/>
          </p:nvSpPr>
          <p:spPr>
            <a:xfrm>
              <a:off x="9028064" y="3165115"/>
              <a:ext cx="777099" cy="409124"/>
            </a:xfrm>
            <a:prstGeom prst="rect">
              <a:avLst/>
            </a:prstGeom>
            <a:noFill/>
          </p:spPr>
          <p:txBody>
            <a:bodyPr wrap="square" rtlCol="0">
              <a:spAutoFit/>
            </a:bodyPr>
            <a:lstStyle/>
            <a:p>
              <a:r>
                <a:rPr lang="en-US" sz="1400" b="1" dirty="0">
                  <a:solidFill>
                    <a:schemeClr val="tx1"/>
                  </a:solidFill>
                  <a:effectLst/>
                </a:rPr>
                <a:t>energy res. 11.9 %</a:t>
              </a:r>
            </a:p>
          </p:txBody>
        </p:sp>
        <p:sp>
          <p:nvSpPr>
            <p:cNvPr id="29" name="Rectangle 28">
              <a:extLst>
                <a:ext uri="{FF2B5EF4-FFF2-40B4-BE49-F238E27FC236}">
                  <a16:creationId xmlns:a16="http://schemas.microsoft.com/office/drawing/2014/main" id="{CB178CC0-2986-4CEE-83AE-94142480AFC4}"/>
                </a:ext>
              </a:extLst>
            </p:cNvPr>
            <p:cNvSpPr/>
            <p:nvPr/>
          </p:nvSpPr>
          <p:spPr bwMode="auto">
            <a:xfrm>
              <a:off x="7040881" y="2799062"/>
              <a:ext cx="311547" cy="33937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30" name="Rectangle 29">
              <a:extLst>
                <a:ext uri="{FF2B5EF4-FFF2-40B4-BE49-F238E27FC236}">
                  <a16:creationId xmlns:a16="http://schemas.microsoft.com/office/drawing/2014/main" id="{B76F7DE3-93A5-4DAD-9168-A654EA232588}"/>
                </a:ext>
              </a:extLst>
            </p:cNvPr>
            <p:cNvSpPr/>
            <p:nvPr/>
          </p:nvSpPr>
          <p:spPr bwMode="auto">
            <a:xfrm>
              <a:off x="8562776" y="2836428"/>
              <a:ext cx="341335" cy="33937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grpSp>
        <p:nvGrpSpPr>
          <p:cNvPr id="31" name="Group 30">
            <a:extLst>
              <a:ext uri="{FF2B5EF4-FFF2-40B4-BE49-F238E27FC236}">
                <a16:creationId xmlns:a16="http://schemas.microsoft.com/office/drawing/2014/main" id="{C8790B73-3A8B-49F2-8B07-7C5D9A9B2B62}"/>
              </a:ext>
            </a:extLst>
          </p:cNvPr>
          <p:cNvGrpSpPr>
            <a:grpSpLocks noChangeAspect="1"/>
          </p:cNvGrpSpPr>
          <p:nvPr/>
        </p:nvGrpSpPr>
        <p:grpSpPr>
          <a:xfrm>
            <a:off x="8229600" y="2295055"/>
            <a:ext cx="3886200" cy="1438745"/>
            <a:chOff x="6839767" y="3753253"/>
            <a:chExt cx="2942517" cy="1089376"/>
          </a:xfrm>
        </p:grpSpPr>
        <p:pic>
          <p:nvPicPr>
            <p:cNvPr id="32" name="Picture 31">
              <a:extLst>
                <a:ext uri="{FF2B5EF4-FFF2-40B4-BE49-F238E27FC236}">
                  <a16:creationId xmlns:a16="http://schemas.microsoft.com/office/drawing/2014/main" id="{BE6E1161-0D84-4BA2-AB3D-F972EF1A535E}"/>
                </a:ext>
              </a:extLst>
            </p:cNvPr>
            <p:cNvPicPr>
              <a:picLocks noChangeAspect="1"/>
            </p:cNvPicPr>
            <p:nvPr/>
          </p:nvPicPr>
          <p:blipFill>
            <a:blip r:embed="rId4"/>
            <a:stretch>
              <a:fillRect/>
            </a:stretch>
          </p:blipFill>
          <p:spPr>
            <a:xfrm>
              <a:off x="6839767" y="3779631"/>
              <a:ext cx="2942517" cy="1062998"/>
            </a:xfrm>
            <a:prstGeom prst="rect">
              <a:avLst/>
            </a:prstGeom>
          </p:spPr>
        </p:pic>
        <p:sp>
          <p:nvSpPr>
            <p:cNvPr id="33" name="TextBox 32">
              <a:extLst>
                <a:ext uri="{FF2B5EF4-FFF2-40B4-BE49-F238E27FC236}">
                  <a16:creationId xmlns:a16="http://schemas.microsoft.com/office/drawing/2014/main" id="{28E251B4-33AA-447A-A02B-0CA3D98A4C99}"/>
                </a:ext>
              </a:extLst>
            </p:cNvPr>
            <p:cNvSpPr txBox="1"/>
            <p:nvPr/>
          </p:nvSpPr>
          <p:spPr>
            <a:xfrm>
              <a:off x="7908149" y="3753253"/>
              <a:ext cx="854139" cy="233040"/>
            </a:xfrm>
            <a:prstGeom prst="rect">
              <a:avLst/>
            </a:prstGeom>
            <a:solidFill>
              <a:schemeClr val="bg1"/>
            </a:solidFill>
            <a:ln>
              <a:solidFill>
                <a:srgbClr val="C00000"/>
              </a:solidFill>
            </a:ln>
          </p:spPr>
          <p:txBody>
            <a:bodyPr wrap="none" rtlCol="0">
              <a:spAutoFit/>
            </a:bodyPr>
            <a:lstStyle/>
            <a:p>
              <a:r>
                <a:rPr lang="en-US" sz="1400" dirty="0">
                  <a:solidFill>
                    <a:schemeClr val="tx1"/>
                  </a:solidFill>
                  <a:effectLst/>
                </a:rPr>
                <a:t>Gain vs time </a:t>
              </a:r>
            </a:p>
          </p:txBody>
        </p:sp>
        <p:sp>
          <p:nvSpPr>
            <p:cNvPr id="34" name="TextBox 33">
              <a:extLst>
                <a:ext uri="{FF2B5EF4-FFF2-40B4-BE49-F238E27FC236}">
                  <a16:creationId xmlns:a16="http://schemas.microsoft.com/office/drawing/2014/main" id="{99E0EA19-FEFD-4DA9-89A8-99DBE5FEB60C}"/>
                </a:ext>
              </a:extLst>
            </p:cNvPr>
            <p:cNvSpPr txBox="1"/>
            <p:nvPr/>
          </p:nvSpPr>
          <p:spPr>
            <a:xfrm>
              <a:off x="7500665" y="4057639"/>
              <a:ext cx="407484" cy="258532"/>
            </a:xfrm>
            <a:prstGeom prst="rect">
              <a:avLst/>
            </a:prstGeom>
            <a:solidFill>
              <a:schemeClr val="bg1"/>
            </a:solidFill>
          </p:spPr>
          <p:txBody>
            <a:bodyPr wrap="none" rtlCol="0">
              <a:spAutoFit/>
            </a:bodyPr>
            <a:lstStyle/>
            <a:p>
              <a:r>
                <a:rPr lang="en-US" dirty="0">
                  <a:solidFill>
                    <a:schemeClr val="tx1"/>
                  </a:solidFill>
                </a:rPr>
                <a:t>8 h</a:t>
              </a:r>
            </a:p>
          </p:txBody>
        </p:sp>
        <p:sp>
          <p:nvSpPr>
            <p:cNvPr id="35" name="TextBox 34">
              <a:extLst>
                <a:ext uri="{FF2B5EF4-FFF2-40B4-BE49-F238E27FC236}">
                  <a16:creationId xmlns:a16="http://schemas.microsoft.com/office/drawing/2014/main" id="{4E9D4655-9977-42D8-BE0C-6A9A7E6EA711}"/>
                </a:ext>
              </a:extLst>
            </p:cNvPr>
            <p:cNvSpPr txBox="1"/>
            <p:nvPr/>
          </p:nvSpPr>
          <p:spPr>
            <a:xfrm>
              <a:off x="8909942" y="4208065"/>
              <a:ext cx="407484" cy="258532"/>
            </a:xfrm>
            <a:prstGeom prst="rect">
              <a:avLst/>
            </a:prstGeom>
            <a:solidFill>
              <a:schemeClr val="bg1"/>
            </a:solidFill>
          </p:spPr>
          <p:txBody>
            <a:bodyPr wrap="none" rtlCol="0">
              <a:spAutoFit/>
            </a:bodyPr>
            <a:lstStyle/>
            <a:p>
              <a:r>
                <a:rPr lang="en-US" dirty="0">
                  <a:solidFill>
                    <a:schemeClr val="tx1"/>
                  </a:solidFill>
                </a:rPr>
                <a:t>8 h</a:t>
              </a:r>
            </a:p>
          </p:txBody>
        </p:sp>
      </p:grpSp>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INFN Trieste: </a:t>
            </a:r>
            <a:r>
              <a:rPr lang="en-US" sz="2400" dirty="0">
                <a:solidFill>
                  <a:schemeClr val="tx2"/>
                </a:solidFill>
                <a:latin typeface="Arial" panose="020B0604020202020204" pitchFamily="34" charset="0"/>
                <a:cs typeface="Arial" panose="020B0604020202020204" pitchFamily="34" charset="0"/>
              </a:rPr>
              <a:t>Last 6 months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28</a:t>
            </a:fld>
            <a:endParaRPr lang="en-US" dirty="0"/>
          </a:p>
        </p:txBody>
      </p:sp>
      <p:sp>
        <p:nvSpPr>
          <p:cNvPr id="16" name="Content Placeholder 2">
            <a:extLst>
              <a:ext uri="{FF2B5EF4-FFF2-40B4-BE49-F238E27FC236}">
                <a16:creationId xmlns:a16="http://schemas.microsoft.com/office/drawing/2014/main" id="{E2554002-C385-439D-9CBF-483317413222}"/>
              </a:ext>
            </a:extLst>
          </p:cNvPr>
          <p:cNvSpPr>
            <a:spLocks noGrp="1"/>
          </p:cNvSpPr>
          <p:nvPr>
            <p:ph idx="1"/>
          </p:nvPr>
        </p:nvSpPr>
        <p:spPr>
          <a:xfrm>
            <a:off x="76200" y="762000"/>
            <a:ext cx="8001010" cy="5486400"/>
          </a:xfrm>
          <a:ln>
            <a:solidFill>
              <a:srgbClr val="3333CC"/>
            </a:solidFill>
          </a:ln>
        </p:spPr>
        <p:txBody>
          <a:bodyPr>
            <a:normAutofit/>
          </a:bodyPr>
          <a:lstStyle/>
          <a:p>
            <a:pPr marL="0" indent="0">
              <a:buNone/>
            </a:pPr>
            <a:r>
              <a:rPr lang="en-US" dirty="0">
                <a:solidFill>
                  <a:srgbClr val="C00000"/>
                </a:solidFill>
                <a:effectLst/>
                <a:latin typeface="Arial" panose="020B0604020202020204" pitchFamily="34" charset="0"/>
                <a:cs typeface="Arial" panose="020B0604020202020204" pitchFamily="34" charset="0"/>
              </a:rPr>
              <a:t>3 tasks on-going  </a:t>
            </a:r>
            <a:r>
              <a:rPr lang="en-US" dirty="0">
                <a:solidFill>
                  <a:schemeClr val="tx1"/>
                </a:solidFill>
                <a:effectLst/>
                <a:latin typeface="Arial" panose="020B0604020202020204" pitchFamily="34" charset="0"/>
                <a:cs typeface="Arial" panose="020B0604020202020204" pitchFamily="34" charset="0"/>
              </a:rPr>
              <a:t>(cont.)</a:t>
            </a:r>
            <a:r>
              <a:rPr lang="en-US" dirty="0">
                <a:solidFill>
                  <a:srgbClr val="C00000"/>
                </a:solidFill>
                <a:effectLst/>
                <a:latin typeface="Arial" panose="020B0604020202020204" pitchFamily="34" charset="0"/>
                <a:cs typeface="Arial" panose="020B0604020202020204" pitchFamily="34" charset="0"/>
              </a:rPr>
              <a:t> :</a:t>
            </a:r>
            <a:r>
              <a:rPr lang="en-US" dirty="0">
                <a:effectLst/>
                <a:latin typeface="Arial" panose="020B0604020202020204" pitchFamily="34" charset="0"/>
                <a:cs typeface="Arial" panose="020B0604020202020204" pitchFamily="34" charset="0"/>
              </a:rPr>
              <a:t>	</a:t>
            </a:r>
          </a:p>
          <a:p>
            <a:pPr marL="0" indent="0">
              <a:buNone/>
            </a:pPr>
            <a:endParaRPr lang="en-US" dirty="0">
              <a:cs typeface="Arial" panose="020B0604020202020204" pitchFamily="34" charset="0"/>
            </a:endParaRPr>
          </a:p>
          <a:p>
            <a:pPr marL="342900" indent="-342900">
              <a:buFont typeface="+mj-lt"/>
              <a:buAutoNum type="arabicPeriod" startAt="2"/>
            </a:pPr>
            <a:r>
              <a:rPr lang="en-US" sz="1600" b="1" dirty="0">
                <a:solidFill>
                  <a:schemeClr val="tx1"/>
                </a:solidFill>
                <a:latin typeface="Arial" panose="020B0604020202020204" pitchFamily="34" charset="0"/>
                <a:cs typeface="Arial" panose="020B0604020202020204" pitchFamily="34" charset="0"/>
              </a:rPr>
              <a:t>test of novel materials for the THGEM PCB </a:t>
            </a:r>
            <a:r>
              <a:rPr lang="en-US" sz="1600" dirty="0">
                <a:solidFill>
                  <a:schemeClr val="tx1"/>
                </a:solidFill>
                <a:latin typeface="Arial" panose="020B0604020202020204" pitchFamily="34" charset="0"/>
                <a:cs typeface="Arial" panose="020B0604020202020204" pitchFamily="34" charset="0"/>
              </a:rPr>
              <a:t>(for better 	performance, alternative to FR4):</a:t>
            </a:r>
          </a:p>
          <a:p>
            <a:pPr lvl="1"/>
            <a:r>
              <a:rPr lang="en-US" sz="1400" dirty="0">
                <a:solidFill>
                  <a:srgbClr val="0000FF"/>
                </a:solidFill>
                <a:latin typeface="Arial" panose="020B0604020202020204" pitchFamily="34" charset="0"/>
                <a:cs typeface="Arial" panose="020B0604020202020204" pitchFamily="34" charset="0"/>
              </a:rPr>
              <a:t>Reminder</a:t>
            </a:r>
            <a:r>
              <a:rPr lang="en-US" sz="1400" dirty="0">
                <a:solidFill>
                  <a:srgbClr val="0033CC"/>
                </a:solidFill>
                <a:latin typeface="Arial" panose="020B0604020202020204" pitchFamily="34" charset="0"/>
                <a:cs typeface="Arial" panose="020B0604020202020204" pitchFamily="34" charset="0"/>
              </a:rPr>
              <a:t>: </a:t>
            </a:r>
            <a:r>
              <a:rPr lang="en-US" sz="1200" b="0" dirty="0">
                <a:solidFill>
                  <a:srgbClr val="0033CC"/>
                </a:solidFill>
                <a:latin typeface="Arial" panose="020B0604020202020204" pitchFamily="34" charset="0"/>
                <a:cs typeface="Arial" panose="020B0604020202020204" pitchFamily="34" charset="0"/>
              </a:rPr>
              <a:t>previously, </a:t>
            </a:r>
            <a:r>
              <a:rPr lang="en-US" sz="1200" b="0" u="sng" dirty="0" err="1">
                <a:solidFill>
                  <a:srgbClr val="0033CC"/>
                </a:solidFill>
                <a:latin typeface="Arial" panose="020B0604020202020204" pitchFamily="34" charset="0"/>
                <a:cs typeface="Arial" panose="020B0604020202020204" pitchFamily="34" charset="0"/>
              </a:rPr>
              <a:t>Permaglas</a:t>
            </a:r>
            <a:r>
              <a:rPr lang="en-US" sz="1200" b="0" u="sng" dirty="0">
                <a:solidFill>
                  <a:srgbClr val="0033CC"/>
                </a:solidFill>
                <a:latin typeface="Arial" panose="020B0604020202020204" pitchFamily="34" charset="0"/>
                <a:cs typeface="Arial" panose="020B0604020202020204" pitchFamily="34" charset="0"/>
              </a:rPr>
              <a:t> established </a:t>
            </a:r>
            <a:r>
              <a:rPr lang="en-US" sz="1200" b="0" dirty="0">
                <a:solidFill>
                  <a:srgbClr val="0033CC"/>
                </a:solidFill>
                <a:latin typeface="Arial" panose="020B0604020202020204" pitchFamily="34" charset="0"/>
                <a:cs typeface="Arial" panose="020B0604020202020204" pitchFamily="34" charset="0"/>
              </a:rPr>
              <a:t>for high quality THGEMs</a:t>
            </a:r>
          </a:p>
          <a:p>
            <a:pPr lvl="1"/>
            <a:r>
              <a:rPr lang="en-US" sz="1400" b="0" dirty="0">
                <a:solidFill>
                  <a:srgbClr val="0033CC"/>
                </a:solidFill>
                <a:latin typeface="Arial" panose="020B0604020202020204" pitchFamily="34" charset="0"/>
                <a:cs typeface="Arial" panose="020B0604020202020204" pitchFamily="34" charset="0"/>
              </a:rPr>
              <a:t>Tested material: ARLON 25 FR</a:t>
            </a:r>
            <a:r>
              <a:rPr lang="en-US" sz="1400" b="0" dirty="0">
                <a:solidFill>
                  <a:schemeClr val="tx1"/>
                </a:solidFill>
                <a:latin typeface="Arial" panose="020B0604020202020204" pitchFamily="34" charset="0"/>
                <a:cs typeface="Arial" panose="020B0604020202020204" pitchFamily="34" charset="0"/>
              </a:rPr>
              <a:t> </a:t>
            </a:r>
            <a:r>
              <a:rPr lang="en-US" sz="1200" b="0" dirty="0">
                <a:solidFill>
                  <a:schemeClr val="tx1"/>
                </a:solidFill>
                <a:latin typeface="Arial" panose="020B0604020202020204" pitchFamily="34" charset="0"/>
                <a:cs typeface="Arial" panose="020B0604020202020204" pitchFamily="34" charset="0"/>
              </a:rPr>
              <a:t>(an epoxy laminate woven fiberglass reinforced, ceramic filled composites using a non-polar, low loss, thermoset resin)</a:t>
            </a:r>
            <a:r>
              <a:rPr lang="en-US" sz="1400" b="0" dirty="0">
                <a:solidFill>
                  <a:schemeClr val="tx1"/>
                </a:solidFill>
                <a:latin typeface="Arial" panose="020B0604020202020204" pitchFamily="34" charset="0"/>
                <a:cs typeface="Arial" panose="020B0604020202020204" pitchFamily="34" charset="0"/>
              </a:rPr>
              <a:t>, </a:t>
            </a:r>
            <a:r>
              <a:rPr lang="en-US" sz="1400" b="0" dirty="0">
                <a:solidFill>
                  <a:srgbClr val="0033CC"/>
                </a:solidFill>
                <a:latin typeface="Arial" panose="020B0604020202020204" pitchFamily="34" charset="0"/>
                <a:cs typeface="Arial" panose="020B0604020202020204" pitchFamily="34" charset="0"/>
              </a:rPr>
              <a:t>comparing with FR4</a:t>
            </a:r>
          </a:p>
          <a:p>
            <a:pPr lvl="2"/>
            <a:r>
              <a:rPr lang="en-US" sz="1400" b="0" dirty="0">
                <a:solidFill>
                  <a:srgbClr val="0033CC"/>
                </a:solidFill>
                <a:latin typeface="Arial" panose="020B0604020202020204" pitchFamily="34" charset="0"/>
                <a:cs typeface="Arial" panose="020B0604020202020204" pitchFamily="34" charset="0"/>
              </a:rPr>
              <a:t>Gain, resolution: ok</a:t>
            </a:r>
          </a:p>
          <a:p>
            <a:pPr lvl="2"/>
            <a:r>
              <a:rPr lang="en-US" sz="1400" dirty="0">
                <a:solidFill>
                  <a:schemeClr val="tx1"/>
                </a:solidFill>
                <a:latin typeface="Arial" panose="020B0604020202020204" pitchFamily="34" charset="0"/>
                <a:cs typeface="Arial" panose="020B0604020202020204" pitchFamily="34" charset="0"/>
              </a:rPr>
              <a:t>Time evolution</a:t>
            </a:r>
            <a:r>
              <a:rPr lang="en-US" sz="1400" b="0" dirty="0">
                <a:solidFill>
                  <a:srgbClr val="0033CC"/>
                </a:solidFill>
                <a:latin typeface="Arial" panose="020B0604020202020204" pitchFamily="34" charset="0"/>
                <a:cs typeface="Arial" panose="020B0604020202020204" pitchFamily="34" charset="0"/>
              </a:rPr>
              <a:t>: very slow with ARLON</a:t>
            </a:r>
          </a:p>
          <a:p>
            <a:pPr lvl="2"/>
            <a:r>
              <a:rPr lang="en-US" sz="1400" dirty="0">
                <a:solidFill>
                  <a:schemeClr val="tx1"/>
                </a:solidFill>
                <a:latin typeface="Arial" panose="020B0604020202020204" pitchFamily="34" charset="0"/>
                <a:cs typeface="Arial" panose="020B0604020202020204" pitchFamily="34" charset="0"/>
              </a:rPr>
              <a:t>material memory</a:t>
            </a:r>
            <a:r>
              <a:rPr lang="en-US" sz="1400" b="0" dirty="0">
                <a:solidFill>
                  <a:srgbClr val="0033CC"/>
                </a:solidFill>
                <a:latin typeface="Arial" panose="020B0604020202020204" pitchFamily="34" charset="0"/>
                <a:cs typeface="Arial" panose="020B0604020202020204" pitchFamily="34" charset="0"/>
              </a:rPr>
              <a:t>: reduced gain persistent for months after exposure to X-ray source!</a:t>
            </a:r>
          </a:p>
          <a:p>
            <a:pPr lvl="2"/>
            <a:r>
              <a:rPr lang="en-US" sz="1400" b="0" dirty="0">
                <a:solidFill>
                  <a:srgbClr val="C00000"/>
                </a:solidFill>
                <a:latin typeface="Arial" panose="020B0604020202020204" pitchFamily="34" charset="0"/>
                <a:cs typeface="Arial" panose="020B0604020202020204" pitchFamily="34" charset="0"/>
                <a:sym typeface="Wingdings" panose="05000000000000000000" pitchFamily="2" charset="2"/>
              </a:rPr>
              <a:t>ARLON  </a:t>
            </a:r>
            <a:r>
              <a:rPr lang="en-US" sz="1400" b="0" dirty="0">
                <a:solidFill>
                  <a:srgbClr val="C00000"/>
                </a:solidFill>
                <a:latin typeface="Arial" panose="020B0604020202020204" pitchFamily="34" charset="0"/>
                <a:cs typeface="Arial" panose="020B0604020202020204" pitchFamily="34" charset="0"/>
              </a:rPr>
              <a:t>NOT adequate for THGEMS</a:t>
            </a:r>
          </a:p>
          <a:p>
            <a:pPr marL="914354" lvl="2" indent="0">
              <a:buNone/>
            </a:pPr>
            <a:endParaRPr lang="en-US" sz="1400" b="0" dirty="0">
              <a:solidFill>
                <a:srgbClr val="C00000"/>
              </a:solidFill>
              <a:latin typeface="Arial" panose="020B0604020202020204" pitchFamily="34" charset="0"/>
              <a:cs typeface="Arial" panose="020B0604020202020204" pitchFamily="34" charset="0"/>
            </a:endParaRPr>
          </a:p>
          <a:p>
            <a:pPr marL="914354" lvl="2" indent="0">
              <a:buNone/>
            </a:pPr>
            <a:endParaRPr lang="en-US" sz="1400" dirty="0">
              <a:solidFill>
                <a:srgbClr val="C00000"/>
              </a:solidFill>
              <a:cs typeface="Arial" panose="020B0604020202020204" pitchFamily="34" charset="0"/>
            </a:endParaRPr>
          </a:p>
          <a:p>
            <a:pPr marL="914354" lvl="2" indent="0">
              <a:buNone/>
            </a:pPr>
            <a:endParaRPr lang="en-US" sz="1400" b="0" dirty="0">
              <a:solidFill>
                <a:srgbClr val="C00000"/>
              </a:solidFill>
              <a:latin typeface="Arial" panose="020B0604020202020204" pitchFamily="34" charset="0"/>
              <a:cs typeface="Arial" panose="020B0604020202020204" pitchFamily="34" charset="0"/>
            </a:endParaRPr>
          </a:p>
          <a:p>
            <a:pPr marL="342900" indent="-342900">
              <a:buFont typeface="+mj-lt"/>
              <a:buAutoNum type="arabicPeriod" startAt="2"/>
            </a:pPr>
            <a:r>
              <a:rPr lang="en-US" sz="1400" b="1" dirty="0">
                <a:solidFill>
                  <a:schemeClr val="tx1"/>
                </a:solidFill>
                <a:latin typeface="Arial" panose="020B0604020202020204" pitchFamily="34" charset="0"/>
                <a:cs typeface="Arial" panose="020B0604020202020204" pitchFamily="34" charset="0"/>
              </a:rPr>
              <a:t>initial studies of the compatibility of an innovative photocathode based on </a:t>
            </a:r>
            <a:r>
              <a:rPr lang="en-US" sz="1400" b="1" dirty="0" err="1">
                <a:solidFill>
                  <a:schemeClr val="tx1"/>
                </a:solidFill>
                <a:latin typeface="Arial" panose="020B0604020202020204" pitchFamily="34" charset="0"/>
                <a:cs typeface="Arial" panose="020B0604020202020204" pitchFamily="34" charset="0"/>
              </a:rPr>
              <a:t>NanoDiamond</a:t>
            </a:r>
            <a:r>
              <a:rPr lang="en-US" sz="1400" b="1" dirty="0">
                <a:solidFill>
                  <a:schemeClr val="tx1"/>
                </a:solidFill>
                <a:latin typeface="Arial" panose="020B0604020202020204" pitchFamily="34" charset="0"/>
                <a:cs typeface="Arial" panose="020B0604020202020204" pitchFamily="34" charset="0"/>
              </a:rPr>
              <a:t> (ND) particles with the operation in MPGD-based photon detectors</a:t>
            </a:r>
          </a:p>
          <a:p>
            <a:pPr marL="762000" lvl="1"/>
            <a:r>
              <a:rPr lang="en-US" sz="1400" b="0" dirty="0">
                <a:solidFill>
                  <a:srgbClr val="0000FF"/>
                </a:solidFill>
                <a:latin typeface="Arial" panose="020B0604020202020204" pitchFamily="34" charset="0"/>
                <a:cs typeface="Arial" panose="020B0604020202020204" pitchFamily="34" charset="0"/>
              </a:rPr>
              <a:t>December 2017: </a:t>
            </a:r>
            <a:r>
              <a:rPr lang="en-US" sz="1400" b="0" u="sng" dirty="0">
                <a:solidFill>
                  <a:srgbClr val="0000FF"/>
                </a:solidFill>
                <a:latin typeface="Arial" panose="020B0604020202020204" pitchFamily="34" charset="0"/>
                <a:cs typeface="Arial" panose="020B0604020202020204" pitchFamily="34" charset="0"/>
              </a:rPr>
              <a:t>meeting</a:t>
            </a:r>
            <a:r>
              <a:rPr lang="en-US" sz="1400" b="0" dirty="0">
                <a:solidFill>
                  <a:srgbClr val="0000FF"/>
                </a:solidFill>
                <a:latin typeface="Arial" panose="020B0604020202020204" pitchFamily="34" charset="0"/>
                <a:cs typeface="Arial" panose="020B0604020202020204" pitchFamily="34" charset="0"/>
              </a:rPr>
              <a:t> between the INFN Trieste and INFN Bari (the group who introduced the novel ND photocathodes)</a:t>
            </a:r>
          </a:p>
          <a:p>
            <a:pPr marL="1276350" lvl="2"/>
            <a:r>
              <a:rPr lang="en-US" sz="1200" b="0" dirty="0">
                <a:solidFill>
                  <a:srgbClr val="0000FF"/>
                </a:solidFill>
                <a:latin typeface="Arial" panose="020B0604020202020204" pitchFamily="34" charset="0"/>
                <a:cs typeface="Arial" panose="020B0604020202020204" pitchFamily="34" charset="0"/>
              </a:rPr>
              <a:t>planning and methodology discussed in detail </a:t>
            </a:r>
          </a:p>
          <a:p>
            <a:pPr marL="1276350" lvl="2"/>
            <a:r>
              <a:rPr lang="en-US" sz="1200" b="0" dirty="0">
                <a:solidFill>
                  <a:srgbClr val="0000FF"/>
                </a:solidFill>
                <a:latin typeface="Arial" panose="020B0604020202020204" pitchFamily="34" charset="0"/>
                <a:cs typeface="Arial" panose="020B0604020202020204" pitchFamily="34" charset="0"/>
              </a:rPr>
              <a:t>production of a few photocathode </a:t>
            </a:r>
            <a:r>
              <a:rPr lang="en-US" sz="1200" b="0" dirty="0">
                <a:latin typeface="Arial" panose="020B0604020202020204" pitchFamily="34" charset="0"/>
                <a:cs typeface="Arial" panose="020B0604020202020204" pitchFamily="34" charset="0"/>
              </a:rPr>
              <a:t>samples scheduled</a:t>
            </a:r>
          </a:p>
        </p:txBody>
      </p:sp>
      <p:pic>
        <p:nvPicPr>
          <p:cNvPr id="36" name="Picture 35">
            <a:extLst>
              <a:ext uri="{FF2B5EF4-FFF2-40B4-BE49-F238E27FC236}">
                <a16:creationId xmlns:a16="http://schemas.microsoft.com/office/drawing/2014/main" id="{E2C4DDB5-F794-4A78-A009-AF3F1A3B8EF0}"/>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2971800" y="2672025"/>
            <a:ext cx="292608" cy="292608"/>
          </a:xfrm>
          <a:prstGeom prst="rect">
            <a:avLst/>
          </a:prstGeom>
        </p:spPr>
      </p:pic>
      <p:pic>
        <p:nvPicPr>
          <p:cNvPr id="37" name="Picture 36">
            <a:extLst>
              <a:ext uri="{FF2B5EF4-FFF2-40B4-BE49-F238E27FC236}">
                <a16:creationId xmlns:a16="http://schemas.microsoft.com/office/drawing/2014/main" id="{6A08EB14-845B-4F34-B334-8A6F2C0F6E1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58474" y="2947438"/>
            <a:ext cx="289735" cy="289735"/>
          </a:xfrm>
          <a:prstGeom prst="rect">
            <a:avLst/>
          </a:prstGeom>
        </p:spPr>
      </p:pic>
      <p:pic>
        <p:nvPicPr>
          <p:cNvPr id="38" name="Picture 37">
            <a:extLst>
              <a:ext uri="{FF2B5EF4-FFF2-40B4-BE49-F238E27FC236}">
                <a16:creationId xmlns:a16="http://schemas.microsoft.com/office/drawing/2014/main" id="{6BD78246-388A-4955-BCE2-0E6A6F0E36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90058" y="3456309"/>
            <a:ext cx="289735" cy="289735"/>
          </a:xfrm>
          <a:prstGeom prst="rect">
            <a:avLst/>
          </a:prstGeom>
        </p:spPr>
      </p:pic>
      <p:pic>
        <p:nvPicPr>
          <p:cNvPr id="39" name="Picture 38">
            <a:extLst>
              <a:ext uri="{FF2B5EF4-FFF2-40B4-BE49-F238E27FC236}">
                <a16:creationId xmlns:a16="http://schemas.microsoft.com/office/drawing/2014/main" id="{724FC235-9CA4-4EF5-A81C-33C7705B4251}"/>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0066274" y="757478"/>
            <a:ext cx="292608" cy="292608"/>
          </a:xfrm>
          <a:prstGeom prst="rect">
            <a:avLst/>
          </a:prstGeom>
        </p:spPr>
      </p:pic>
      <p:pic>
        <p:nvPicPr>
          <p:cNvPr id="40" name="Picture 39">
            <a:extLst>
              <a:ext uri="{FF2B5EF4-FFF2-40B4-BE49-F238E27FC236}">
                <a16:creationId xmlns:a16="http://schemas.microsoft.com/office/drawing/2014/main" id="{DB87E53B-6985-4E77-ABCF-24EFDB0FC1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69147" y="3380242"/>
            <a:ext cx="289735" cy="289735"/>
          </a:xfrm>
          <a:prstGeom prst="rect">
            <a:avLst/>
          </a:prstGeom>
        </p:spPr>
      </p:pic>
      <p:grpSp>
        <p:nvGrpSpPr>
          <p:cNvPr id="41" name="Group 40">
            <a:extLst>
              <a:ext uri="{FF2B5EF4-FFF2-40B4-BE49-F238E27FC236}">
                <a16:creationId xmlns:a16="http://schemas.microsoft.com/office/drawing/2014/main" id="{E1258D7A-FC0C-482D-BB65-A0B3C635A169}"/>
              </a:ext>
            </a:extLst>
          </p:cNvPr>
          <p:cNvGrpSpPr>
            <a:grpSpLocks noChangeAspect="1"/>
          </p:cNvGrpSpPr>
          <p:nvPr/>
        </p:nvGrpSpPr>
        <p:grpSpPr>
          <a:xfrm>
            <a:off x="8648319" y="3787243"/>
            <a:ext cx="2900627" cy="3043695"/>
            <a:chOff x="6854254" y="3445473"/>
            <a:chExt cx="2864445" cy="3005730"/>
          </a:xfrm>
        </p:grpSpPr>
        <p:pic>
          <p:nvPicPr>
            <p:cNvPr id="42" name="Picture 41">
              <a:extLst>
                <a:ext uri="{FF2B5EF4-FFF2-40B4-BE49-F238E27FC236}">
                  <a16:creationId xmlns:a16="http://schemas.microsoft.com/office/drawing/2014/main" id="{0496D355-B7DF-40A8-847B-6073AC94B0CA}"/>
                </a:ext>
              </a:extLst>
            </p:cNvPr>
            <p:cNvPicPr>
              <a:picLocks noChangeAspect="1"/>
            </p:cNvPicPr>
            <p:nvPr/>
          </p:nvPicPr>
          <p:blipFill rotWithShape="1">
            <a:blip r:embed="rId7"/>
            <a:srcRect t="1635" r="1590"/>
            <a:stretch/>
          </p:blipFill>
          <p:spPr>
            <a:xfrm>
              <a:off x="6864072" y="3445473"/>
              <a:ext cx="2854627" cy="2889927"/>
            </a:xfrm>
            <a:prstGeom prst="rect">
              <a:avLst/>
            </a:prstGeom>
          </p:spPr>
        </p:pic>
        <p:sp>
          <p:nvSpPr>
            <p:cNvPr id="43" name="Rectangle 42">
              <a:extLst>
                <a:ext uri="{FF2B5EF4-FFF2-40B4-BE49-F238E27FC236}">
                  <a16:creationId xmlns:a16="http://schemas.microsoft.com/office/drawing/2014/main" id="{2F3D0A0B-BB35-4BA3-AC94-13501813204B}"/>
                </a:ext>
              </a:extLst>
            </p:cNvPr>
            <p:cNvSpPr/>
            <p:nvPr/>
          </p:nvSpPr>
          <p:spPr bwMode="auto">
            <a:xfrm>
              <a:off x="6854254" y="3517807"/>
              <a:ext cx="122298" cy="91440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44" name="Rectangle 43">
              <a:extLst>
                <a:ext uri="{FF2B5EF4-FFF2-40B4-BE49-F238E27FC236}">
                  <a16:creationId xmlns:a16="http://schemas.microsoft.com/office/drawing/2014/main" id="{163DF536-FEBE-4FDE-97B3-40CBDCA9B60A}"/>
                </a:ext>
              </a:extLst>
            </p:cNvPr>
            <p:cNvSpPr/>
            <p:nvPr/>
          </p:nvSpPr>
          <p:spPr bwMode="auto">
            <a:xfrm>
              <a:off x="6854255" y="5536803"/>
              <a:ext cx="278066" cy="91440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spTree>
    <p:extLst>
      <p:ext uri="{BB962C8B-B14F-4D97-AF65-F5344CB8AC3E}">
        <p14:creationId xmlns:p14="http://schemas.microsoft.com/office/powerpoint/2010/main" val="28043434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INFN Trieste: </a:t>
            </a:r>
            <a:r>
              <a:rPr lang="en-US" sz="2400" dirty="0">
                <a:solidFill>
                  <a:schemeClr val="tx2"/>
                </a:solidFill>
                <a:latin typeface="Arial" panose="020B0604020202020204" pitchFamily="34" charset="0"/>
                <a:cs typeface="Arial" panose="020B0604020202020204" pitchFamily="34" charset="0"/>
              </a:rPr>
              <a:t>Plans for the future</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29</a:t>
            </a:fld>
            <a:endParaRPr lang="en-US" dirty="0"/>
          </a:p>
        </p:txBody>
      </p:sp>
      <p:sp>
        <p:nvSpPr>
          <p:cNvPr id="45" name="Content Placeholder 2">
            <a:extLst>
              <a:ext uri="{FF2B5EF4-FFF2-40B4-BE49-F238E27FC236}">
                <a16:creationId xmlns:a16="http://schemas.microsoft.com/office/drawing/2014/main" id="{4B4C13DA-D74B-4B7C-89C7-7832B552A401}"/>
              </a:ext>
            </a:extLst>
          </p:cNvPr>
          <p:cNvSpPr>
            <a:spLocks noGrp="1"/>
          </p:cNvSpPr>
          <p:nvPr>
            <p:ph idx="1"/>
          </p:nvPr>
        </p:nvSpPr>
        <p:spPr>
          <a:xfrm>
            <a:off x="76200" y="762000"/>
            <a:ext cx="12039600" cy="5730888"/>
          </a:xfrm>
          <a:solidFill>
            <a:schemeClr val="bg1">
              <a:lumMod val="95000"/>
            </a:schemeClr>
          </a:solidFill>
          <a:ln>
            <a:solidFill>
              <a:srgbClr val="3333CC"/>
            </a:solidFill>
          </a:ln>
        </p:spPr>
        <p:txBody>
          <a:bodyPr>
            <a:normAutofit fontScale="92500" lnSpcReduction="10000"/>
          </a:bodyPr>
          <a:lstStyle/>
          <a:p>
            <a:pPr>
              <a:lnSpc>
                <a:spcPct val="150000"/>
              </a:lnSpc>
            </a:pPr>
            <a:r>
              <a:rPr lang="en-US" dirty="0">
                <a:solidFill>
                  <a:srgbClr val="C00000"/>
                </a:solidFill>
                <a:effectLst/>
                <a:latin typeface="Arial" panose="020B0604020202020204" pitchFamily="34" charset="0"/>
                <a:cs typeface="Arial" panose="020B0604020202020204" pitchFamily="34" charset="0"/>
              </a:rPr>
              <a:t>Next future (2018):</a:t>
            </a:r>
          </a:p>
          <a:p>
            <a:pPr marL="1104900" lvl="1" indent="-342900">
              <a:lnSpc>
                <a:spcPct val="150000"/>
              </a:lnSpc>
              <a:buFont typeface="+mj-lt"/>
              <a:buAutoNum type="arabicPeriod"/>
            </a:pPr>
            <a:r>
              <a:rPr lang="en-US" b="0" dirty="0">
                <a:solidFill>
                  <a:schemeClr val="tx1"/>
                </a:solidFill>
                <a:latin typeface="Arial" panose="020B0604020202020204" pitchFamily="34" charset="0"/>
                <a:cs typeface="Arial" panose="020B0604020202020204" pitchFamily="34" charset="0"/>
              </a:rPr>
              <a:t>MICROMEGAS prototype with miniaturized pad-size </a:t>
            </a:r>
          </a:p>
          <a:p>
            <a:pPr lvl="2">
              <a:lnSpc>
                <a:spcPct val="150000"/>
              </a:lnSpc>
            </a:pPr>
            <a:r>
              <a:rPr lang="en-US" sz="1400" b="0" dirty="0">
                <a:latin typeface="Arial" panose="020B0604020202020204" pitchFamily="34" charset="0"/>
                <a:cs typeface="Arial" panose="020B0604020202020204" pitchFamily="34" charset="0"/>
              </a:rPr>
              <a:t>Systematic laboratory studies (MICROMEGAS alone and coupled to 2 two THGEM layers)</a:t>
            </a:r>
          </a:p>
          <a:p>
            <a:pPr lvl="2">
              <a:lnSpc>
                <a:spcPct val="150000"/>
              </a:lnSpc>
            </a:pPr>
            <a:r>
              <a:rPr lang="en-US" sz="1400" b="0" dirty="0">
                <a:effectLst/>
                <a:latin typeface="Arial" panose="020B0604020202020204" pitchFamily="34" charset="0"/>
                <a:cs typeface="Arial" panose="020B0604020202020204" pitchFamily="34" charset="0"/>
              </a:rPr>
              <a:t>Preparation of the test beam studies (scheduled for the end of 2018)</a:t>
            </a:r>
          </a:p>
          <a:p>
            <a:pPr marL="1104900" lvl="1" indent="-342900">
              <a:lnSpc>
                <a:spcPct val="150000"/>
              </a:lnSpc>
              <a:buFont typeface="+mj-lt"/>
              <a:buAutoNum type="arabicPeriod"/>
            </a:pPr>
            <a:r>
              <a:rPr lang="en-US" b="0" dirty="0">
                <a:solidFill>
                  <a:schemeClr val="tx1"/>
                </a:solidFill>
                <a:latin typeface="Arial" panose="020B0604020202020204" pitchFamily="34" charset="0"/>
                <a:cs typeface="Arial" panose="020B0604020202020204" pitchFamily="34" charset="0"/>
              </a:rPr>
              <a:t>Coupling of innovative photocathode based on </a:t>
            </a:r>
            <a:r>
              <a:rPr lang="en-US" b="0" dirty="0" err="1">
                <a:solidFill>
                  <a:schemeClr val="tx1"/>
                </a:solidFill>
                <a:latin typeface="Arial" panose="020B0604020202020204" pitchFamily="34" charset="0"/>
                <a:cs typeface="Arial" panose="020B0604020202020204" pitchFamily="34" charset="0"/>
              </a:rPr>
              <a:t>NanoDiamond</a:t>
            </a:r>
            <a:r>
              <a:rPr lang="en-US" b="0" dirty="0">
                <a:solidFill>
                  <a:schemeClr val="tx1"/>
                </a:solidFill>
                <a:latin typeface="Arial" panose="020B0604020202020204" pitchFamily="34" charset="0"/>
                <a:cs typeface="Arial" panose="020B0604020202020204" pitchFamily="34" charset="0"/>
              </a:rPr>
              <a:t> (ND) particles to MPGD photon detectors</a:t>
            </a:r>
            <a:endParaRPr lang="en-US" b="0" dirty="0">
              <a:solidFill>
                <a:schemeClr val="tx1"/>
              </a:solidFill>
              <a:effectLst/>
              <a:latin typeface="Arial" panose="020B0604020202020204" pitchFamily="34" charset="0"/>
              <a:cs typeface="Arial" panose="020B0604020202020204" pitchFamily="34" charset="0"/>
            </a:endParaRPr>
          </a:p>
          <a:p>
            <a:pPr lvl="2">
              <a:lnSpc>
                <a:spcPct val="150000"/>
              </a:lnSpc>
            </a:pPr>
            <a:r>
              <a:rPr lang="en-US" sz="1400" b="0" dirty="0">
                <a:latin typeface="Arial" panose="020B0604020202020204" pitchFamily="34" charset="0"/>
                <a:cs typeface="Arial" panose="020B0604020202020204" pitchFamily="34" charset="0"/>
              </a:rPr>
              <a:t>comparative measurements of QE in vacuum and in various gas atmospheres</a:t>
            </a:r>
          </a:p>
          <a:p>
            <a:pPr lvl="2">
              <a:lnSpc>
                <a:spcPct val="150000"/>
              </a:lnSpc>
            </a:pPr>
            <a:r>
              <a:rPr lang="en-US" sz="1400" b="0" dirty="0">
                <a:latin typeface="Arial" panose="020B0604020202020204" pitchFamily="34" charset="0"/>
                <a:cs typeface="Arial" panose="020B0604020202020204" pitchFamily="34" charset="0"/>
              </a:rPr>
              <a:t>compatibility of ND photocathodes with operation in gases (dust release, if any)</a:t>
            </a:r>
          </a:p>
          <a:p>
            <a:pPr lvl="2">
              <a:lnSpc>
                <a:spcPct val="150000"/>
              </a:lnSpc>
            </a:pPr>
            <a:r>
              <a:rPr lang="en-US" sz="1400" b="0" dirty="0">
                <a:latin typeface="Arial" panose="020B0604020202020204" pitchFamily="34" charset="0"/>
                <a:cs typeface="Arial" panose="020B0604020202020204" pitchFamily="34" charset="0"/>
              </a:rPr>
              <a:t>preliminary characterization of a MPGD equipped with the ND photocathode</a:t>
            </a:r>
          </a:p>
          <a:p>
            <a:pPr lvl="1">
              <a:lnSpc>
                <a:spcPct val="150000"/>
              </a:lnSpc>
            </a:pPr>
            <a:r>
              <a:rPr lang="en-US" b="0" dirty="0">
                <a:solidFill>
                  <a:schemeClr val="tx1"/>
                </a:solidFill>
                <a:latin typeface="Arial" panose="020B0604020202020204" pitchFamily="34" charset="0"/>
                <a:cs typeface="Arial" panose="020B0604020202020204" pitchFamily="34" charset="0"/>
              </a:rPr>
              <a:t>Corresponding </a:t>
            </a:r>
            <a:r>
              <a:rPr lang="en-US" dirty="0">
                <a:solidFill>
                  <a:schemeClr val="tx1"/>
                </a:solidFill>
                <a:latin typeface="Arial" panose="020B0604020202020204" pitchFamily="34" charset="0"/>
                <a:cs typeface="Arial" panose="020B0604020202020204" pitchFamily="34" charset="0"/>
              </a:rPr>
              <a:t>MILESTONES:</a:t>
            </a:r>
          </a:p>
          <a:p>
            <a:pPr lvl="2">
              <a:lnSpc>
                <a:spcPct val="150000"/>
              </a:lnSpc>
            </a:pPr>
            <a:r>
              <a:rPr lang="en-US" sz="1400" b="0" dirty="0">
                <a:latin typeface="Arial" panose="020B0604020202020204" pitchFamily="34" charset="0"/>
                <a:cs typeface="Arial" panose="020B0604020202020204" pitchFamily="34" charset="0"/>
              </a:rPr>
              <a:t>September 2018: </a:t>
            </a:r>
            <a:r>
              <a:rPr lang="en-US" sz="1400" b="0" i="1" dirty="0">
                <a:solidFill>
                  <a:srgbClr val="C00000"/>
                </a:solidFill>
                <a:latin typeface="Arial" panose="020B0604020202020204" pitchFamily="34" charset="0"/>
                <a:cs typeface="Arial" panose="020B0604020202020204" pitchFamily="34" charset="0"/>
              </a:rPr>
              <a:t>The completion of the laboratory characterization of the photon detector with miniaturized pad-size.</a:t>
            </a:r>
          </a:p>
          <a:p>
            <a:pPr lvl="2">
              <a:lnSpc>
                <a:spcPct val="150000"/>
              </a:lnSpc>
            </a:pPr>
            <a:r>
              <a:rPr lang="en-US" sz="1400" b="0" dirty="0">
                <a:latin typeface="Arial" panose="020B0604020202020204" pitchFamily="34" charset="0"/>
                <a:cs typeface="Arial" panose="020B0604020202020204" pitchFamily="34" charset="0"/>
              </a:rPr>
              <a:t>September 2018: </a:t>
            </a:r>
            <a:r>
              <a:rPr lang="en-US" sz="1400" b="0" i="1" dirty="0">
                <a:solidFill>
                  <a:srgbClr val="C00000"/>
                </a:solidFill>
                <a:latin typeface="Arial" panose="020B0604020202020204" pitchFamily="34" charset="0"/>
                <a:cs typeface="Arial" panose="020B0604020202020204" pitchFamily="34" charset="0"/>
              </a:rPr>
              <a:t>The completion of the tests to establish the compatibility of the ND photocathodes with the operation of MPGD-based photon detectors.</a:t>
            </a:r>
          </a:p>
          <a:p>
            <a:pPr>
              <a:lnSpc>
                <a:spcPct val="150000"/>
              </a:lnSpc>
            </a:pPr>
            <a:r>
              <a:rPr lang="en-US" dirty="0">
                <a:solidFill>
                  <a:srgbClr val="C00000"/>
                </a:solidFill>
                <a:effectLst/>
                <a:latin typeface="Arial" panose="020B0604020202020204" pitchFamily="34" charset="0"/>
                <a:cs typeface="Arial" panose="020B0604020202020204" pitchFamily="34" charset="0"/>
              </a:rPr>
              <a:t>Further future (&gt; 2018):</a:t>
            </a:r>
          </a:p>
          <a:p>
            <a:pPr lvl="1">
              <a:lnSpc>
                <a:spcPct val="150000"/>
              </a:lnSpc>
            </a:pPr>
            <a:r>
              <a:rPr lang="en-US" sz="1400" b="0" dirty="0">
                <a:latin typeface="Arial" panose="020B0604020202020204" pitchFamily="34" charset="0"/>
                <a:cs typeface="Arial" panose="020B0604020202020204" pitchFamily="34" charset="0"/>
              </a:rPr>
              <a:t>comparison of </a:t>
            </a:r>
            <a:r>
              <a:rPr lang="en-US" sz="1400" b="0" dirty="0">
                <a:solidFill>
                  <a:srgbClr val="C00000"/>
                </a:solidFill>
                <a:latin typeface="Arial" panose="020B0604020202020204" pitchFamily="34" charset="0"/>
                <a:cs typeface="Arial" panose="020B0604020202020204" pitchFamily="34" charset="0"/>
              </a:rPr>
              <a:t>THGEM vs GEM </a:t>
            </a:r>
            <a:r>
              <a:rPr lang="en-US" sz="1400" b="0" dirty="0">
                <a:latin typeface="Arial" panose="020B0604020202020204" pitchFamily="34" charset="0"/>
                <a:cs typeface="Arial" panose="020B0604020202020204" pitchFamily="34" charset="0"/>
              </a:rPr>
              <a:t>photocathodes in order to select the best architecture for the photon detectors of the EIC RICH;</a:t>
            </a:r>
          </a:p>
          <a:p>
            <a:pPr lvl="1">
              <a:lnSpc>
                <a:spcPct val="150000"/>
              </a:lnSpc>
            </a:pPr>
            <a:r>
              <a:rPr lang="en-US" sz="1400" b="0" dirty="0">
                <a:latin typeface="Arial" panose="020B0604020202020204" pitchFamily="34" charset="0"/>
                <a:cs typeface="Arial" panose="020B0604020202020204" pitchFamily="34" charset="0"/>
              </a:rPr>
              <a:t>further studies in order to enhance the </a:t>
            </a:r>
            <a:r>
              <a:rPr lang="en-US" sz="1400" b="0" dirty="0">
                <a:solidFill>
                  <a:srgbClr val="C00000"/>
                </a:solidFill>
                <a:latin typeface="Arial" panose="020B0604020202020204" pitchFamily="34" charset="0"/>
                <a:cs typeface="Arial" panose="020B0604020202020204" pitchFamily="34" charset="0"/>
              </a:rPr>
              <a:t>IFB suppression </a:t>
            </a:r>
            <a:r>
              <a:rPr lang="en-US" sz="1400" b="0" dirty="0">
                <a:latin typeface="Arial" panose="020B0604020202020204" pitchFamily="34" charset="0"/>
                <a:cs typeface="Arial" panose="020B0604020202020204" pitchFamily="34" charset="0"/>
              </a:rPr>
              <a:t>in hybrid MPGDs;</a:t>
            </a:r>
          </a:p>
          <a:p>
            <a:pPr lvl="1">
              <a:lnSpc>
                <a:spcPct val="150000"/>
              </a:lnSpc>
            </a:pPr>
            <a:r>
              <a:rPr lang="en-US" sz="1400" b="0" dirty="0">
                <a:latin typeface="Arial" panose="020B0604020202020204" pitchFamily="34" charset="0"/>
                <a:cs typeface="Arial" panose="020B0604020202020204" pitchFamily="34" charset="0"/>
              </a:rPr>
              <a:t>operation of hybrid MPGDs in </a:t>
            </a:r>
            <a:r>
              <a:rPr lang="en-US" sz="1400" b="0" dirty="0">
                <a:solidFill>
                  <a:srgbClr val="C00000"/>
                </a:solidFill>
                <a:latin typeface="Arial" panose="020B0604020202020204" pitchFamily="34" charset="0"/>
                <a:cs typeface="Arial" panose="020B0604020202020204" pitchFamily="34" charset="0"/>
              </a:rPr>
              <a:t>fluorocarbon-rich gas mixtures</a:t>
            </a:r>
            <a:r>
              <a:rPr lang="en-US" sz="1400" b="0" dirty="0">
                <a:latin typeface="Arial" panose="020B0604020202020204" pitchFamily="34" charset="0"/>
                <a:cs typeface="Arial" panose="020B0604020202020204" pitchFamily="34" charset="0"/>
              </a:rPr>
              <a:t>;</a:t>
            </a:r>
          </a:p>
          <a:p>
            <a:pPr lvl="1">
              <a:lnSpc>
                <a:spcPct val="150000"/>
              </a:lnSpc>
            </a:pPr>
            <a:r>
              <a:rPr lang="en-US" sz="1400" b="0" i="1" dirty="0">
                <a:latin typeface="Arial" panose="020B0604020202020204" pitchFamily="34" charset="0"/>
                <a:cs typeface="Arial" panose="020B0604020202020204" pitchFamily="34" charset="0"/>
              </a:rPr>
              <a:t>if the compatibility of ND photocathode and MPGD is established, </a:t>
            </a:r>
            <a:r>
              <a:rPr lang="en-US" sz="1400" b="0" dirty="0">
                <a:solidFill>
                  <a:srgbClr val="C00000"/>
                </a:solidFill>
                <a:latin typeface="Arial" panose="020B0604020202020204" pitchFamily="34" charset="0"/>
                <a:cs typeface="Arial" panose="020B0604020202020204" pitchFamily="34" charset="0"/>
              </a:rPr>
              <a:t>further studies of MPGD-based photon detectors with ND photocathodes</a:t>
            </a:r>
            <a:r>
              <a:rPr lang="en-US" sz="1400" b="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86852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3</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Brookhaven National Lab</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3652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1" y="6492888"/>
            <a:ext cx="3352800"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30</a:t>
            </a:fld>
            <a:endParaRPr lang="en-US"/>
          </a:p>
        </p:txBody>
      </p:sp>
      <p:sp>
        <p:nvSpPr>
          <p:cNvPr id="25" name="Title 1">
            <a:extLst>
              <a:ext uri="{FF2B5EF4-FFF2-40B4-BE49-F238E27FC236}">
                <a16:creationId xmlns:a16="http://schemas.microsoft.com/office/drawing/2014/main" id="{E0DB65E5-CAC9-447E-A487-EC47AAEEF162}"/>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eRD6 Publication List: </a:t>
            </a:r>
            <a:r>
              <a:rPr lang="en-US" sz="2400" dirty="0">
                <a:solidFill>
                  <a:schemeClr val="tx2"/>
                </a:solidFill>
                <a:latin typeface="Arial" panose="020B0604020202020204" pitchFamily="34" charset="0"/>
                <a:cs typeface="Arial" panose="020B0604020202020204" pitchFamily="34" charset="0"/>
              </a:rPr>
              <a:t>Breakdown per institute</a:t>
            </a:r>
          </a:p>
        </p:txBody>
      </p:sp>
    </p:spTree>
    <p:extLst>
      <p:ext uri="{BB962C8B-B14F-4D97-AF65-F5344CB8AC3E}">
        <p14:creationId xmlns:p14="http://schemas.microsoft.com/office/powerpoint/2010/main" val="24553291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1" y="6492888"/>
            <a:ext cx="3352800"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31</a:t>
            </a:fld>
            <a:endParaRPr lang="en-US"/>
          </a:p>
        </p:txBody>
      </p:sp>
      <p:sp>
        <p:nvSpPr>
          <p:cNvPr id="25" name="Title 1">
            <a:extLst>
              <a:ext uri="{FF2B5EF4-FFF2-40B4-BE49-F238E27FC236}">
                <a16:creationId xmlns:a16="http://schemas.microsoft.com/office/drawing/2014/main" id="{E0DB65E5-CAC9-447E-A487-EC47AAEEF162}"/>
              </a:ext>
            </a:extLst>
          </p:cNvPr>
          <p:cNvSpPr txBox="1">
            <a:spLocks/>
          </p:cNvSpPr>
          <p:nvPr/>
        </p:nvSpPr>
        <p:spPr>
          <a:xfrm>
            <a:off x="1524000" y="-1"/>
            <a:ext cx="9144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eRD6 Publication List: </a:t>
            </a:r>
            <a:r>
              <a:rPr lang="en-US" sz="2400" dirty="0">
                <a:solidFill>
                  <a:schemeClr val="tx2"/>
                </a:solidFill>
                <a:latin typeface="Arial" panose="020B0604020202020204" pitchFamily="34" charset="0"/>
                <a:cs typeface="Arial" panose="020B0604020202020204" pitchFamily="34" charset="0"/>
              </a:rPr>
              <a:t>Breakdown per institute</a:t>
            </a:r>
          </a:p>
        </p:txBody>
      </p:sp>
      <p:sp>
        <p:nvSpPr>
          <p:cNvPr id="7" name="Rectangle 6">
            <a:extLst>
              <a:ext uri="{FF2B5EF4-FFF2-40B4-BE49-F238E27FC236}">
                <a16:creationId xmlns:a16="http://schemas.microsoft.com/office/drawing/2014/main" id="{F7699912-ED74-42B1-AF2C-E777CB8E423A}"/>
              </a:ext>
            </a:extLst>
          </p:cNvPr>
          <p:cNvSpPr/>
          <p:nvPr/>
        </p:nvSpPr>
        <p:spPr>
          <a:xfrm>
            <a:off x="0" y="458455"/>
            <a:ext cx="12192000" cy="6094745"/>
          </a:xfrm>
          <a:prstGeom prst="rect">
            <a:avLst/>
          </a:prstGeom>
        </p:spPr>
        <p:txBody>
          <a:bodyPr wrap="square">
            <a:spAutoFit/>
          </a:bodyPr>
          <a:lstStyle/>
          <a:p>
            <a:pPr marL="274306" indent="-274306">
              <a:lnSpc>
                <a:spcPct val="200000"/>
              </a:lnSpc>
              <a:buFont typeface="Wingdings" panose="05000000000000000000" pitchFamily="2" charset="2"/>
              <a:buChar char="v"/>
            </a:pPr>
            <a:r>
              <a:rPr lang="en-US" sz="1401" b="1" dirty="0">
                <a:solidFill>
                  <a:schemeClr val="tx2"/>
                </a:solidFill>
                <a:latin typeface="Times New Roman" panose="02020603050405020304" pitchFamily="18" charset="0"/>
              </a:rPr>
              <a:t>Brookhaven National Lab </a:t>
            </a: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B. Azmoun et.al., “</a:t>
            </a:r>
            <a:r>
              <a:rPr lang="en-US" sz="1200" i="1" dirty="0">
                <a:solidFill>
                  <a:srgbClr val="000000"/>
                </a:solidFill>
                <a:latin typeface="Times New Roman" panose="02020603050405020304" pitchFamily="18" charset="0"/>
              </a:rPr>
              <a:t>A Study of a </a:t>
            </a:r>
            <a:r>
              <a:rPr lang="en-US" sz="1200" i="1" dirty="0" err="1">
                <a:solidFill>
                  <a:srgbClr val="000000"/>
                </a:solidFill>
                <a:latin typeface="Times New Roman" panose="02020603050405020304" pitchFamily="18" charset="0"/>
              </a:rPr>
              <a:t>Minidrift</a:t>
            </a:r>
            <a:r>
              <a:rPr lang="en-US" sz="1200" i="1" dirty="0">
                <a:solidFill>
                  <a:srgbClr val="000000"/>
                </a:solidFill>
                <a:latin typeface="Times New Roman" panose="02020603050405020304" pitchFamily="18" charset="0"/>
              </a:rPr>
              <a:t> GEM Tracking Detector</a:t>
            </a:r>
            <a:r>
              <a:rPr lang="en-US" sz="1200" dirty="0">
                <a:solidFill>
                  <a:srgbClr val="000000"/>
                </a:solidFill>
                <a:latin typeface="Times New Roman" panose="02020603050405020304" pitchFamily="18" charset="0"/>
              </a:rPr>
              <a:t>”, IEEE Transactions on Nuclear Science, Vol. 63, No. 3 (2016) 1768-1776; </a:t>
            </a:r>
            <a:r>
              <a:rPr lang="en-US" sz="1200" dirty="0">
                <a:solidFill>
                  <a:srgbClr val="000000"/>
                </a:solidFill>
                <a:latin typeface="Times New Roman" panose="02020603050405020304" pitchFamily="18" charset="0"/>
                <a:hlinkClick r:id="rId3"/>
              </a:rPr>
              <a:t>https://doi.org/10.1109/TNS.2016.2550503.</a:t>
            </a:r>
            <a:r>
              <a:rPr lang="en-US" sz="1200" dirty="0">
                <a:solidFill>
                  <a:srgbClr val="000000"/>
                </a:solidFill>
                <a:latin typeface="Times New Roman" panose="02020603050405020304" pitchFamily="18" charset="0"/>
              </a:rPr>
              <a:t> </a:t>
            </a: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C.Woody et.al., “</a:t>
            </a:r>
            <a:r>
              <a:rPr lang="en-US" sz="1200" i="1" dirty="0">
                <a:solidFill>
                  <a:srgbClr val="000000"/>
                </a:solidFill>
                <a:latin typeface="Times New Roman" panose="02020603050405020304" pitchFamily="18" charset="0"/>
              </a:rPr>
              <a:t>A Prototype TPC/Cherenkov Detector with GEM Readout for Tracking and Particle Identification and its Potential Use at an Electron Ion Collider</a:t>
            </a:r>
            <a:r>
              <a:rPr lang="en-US" sz="1200" dirty="0">
                <a:solidFill>
                  <a:srgbClr val="000000"/>
                </a:solidFill>
                <a:latin typeface="Times New Roman" panose="02020603050405020304" pitchFamily="18" charset="0"/>
              </a:rPr>
              <a:t>”</a:t>
            </a:r>
            <a:r>
              <a:rPr lang="de-DE" sz="1200" dirty="0">
                <a:solidFill>
                  <a:srgbClr val="000000"/>
                </a:solidFill>
                <a:latin typeface="Times New Roman" panose="02020603050405020304" pitchFamily="18" charset="0"/>
              </a:rPr>
              <a:t>; </a:t>
            </a:r>
            <a:r>
              <a:rPr lang="de-DE" sz="1200" dirty="0">
                <a:solidFill>
                  <a:srgbClr val="000000"/>
                </a:solidFill>
                <a:latin typeface="Times New Roman" panose="02020603050405020304" pitchFamily="18" charset="0"/>
                <a:hlinkClick r:id="rId4"/>
              </a:rPr>
              <a:t>https://inspirehep.net/record/1409973/files/arXiv:1512.05309.pdf.</a:t>
            </a:r>
            <a:endParaRPr lang="de-DE"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B.  Azmoun et al.; “</a:t>
            </a:r>
            <a:r>
              <a:rPr lang="en-US" sz="1200" i="1" dirty="0">
                <a:solidFill>
                  <a:srgbClr val="000000"/>
                </a:solidFill>
                <a:latin typeface="Times New Roman" panose="02020603050405020304" pitchFamily="18" charset="0"/>
              </a:rPr>
              <a:t>Initial studies of a short drift GEM tracking detector</a:t>
            </a:r>
            <a:r>
              <a:rPr lang="en-US" sz="1200" dirty="0">
                <a:solidFill>
                  <a:srgbClr val="000000"/>
                </a:solidFill>
                <a:latin typeface="Times New Roman" panose="02020603050405020304" pitchFamily="18" charset="0"/>
              </a:rPr>
              <a:t>”, In: 2014 IEEE Nuclear Science Symposium and Medical Imaging Conference (NSS/MIC). Nov. 2014; </a:t>
            </a:r>
            <a:r>
              <a:rPr lang="en-US" sz="1200" dirty="0">
                <a:solidFill>
                  <a:srgbClr val="000000"/>
                </a:solidFill>
                <a:latin typeface="Times New Roman" panose="02020603050405020304" pitchFamily="18" charset="0"/>
                <a:hlinkClick r:id="rId5"/>
              </a:rPr>
              <a:t>https://doi.org/10.1109/NSSMIC.2014.7431059</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M. L. </a:t>
            </a:r>
            <a:r>
              <a:rPr lang="en-US" sz="1200" dirty="0" err="1">
                <a:solidFill>
                  <a:srgbClr val="000000"/>
                </a:solidFill>
                <a:latin typeface="Times New Roman" panose="02020603050405020304" pitchFamily="18" charset="0"/>
              </a:rPr>
              <a:t>Purschke</a:t>
            </a:r>
            <a:r>
              <a:rPr lang="en-US" sz="1200" dirty="0">
                <a:solidFill>
                  <a:srgbClr val="000000"/>
                </a:solidFill>
                <a:latin typeface="Times New Roman" panose="02020603050405020304" pitchFamily="18" charset="0"/>
              </a:rPr>
              <a:t> et al. “</a:t>
            </a:r>
            <a:r>
              <a:rPr lang="en-US" sz="1200" i="1" dirty="0">
                <a:solidFill>
                  <a:srgbClr val="000000"/>
                </a:solidFill>
                <a:latin typeface="Times New Roman" panose="02020603050405020304" pitchFamily="18" charset="0"/>
              </a:rPr>
              <a:t>Test beam study of a short drift GEM tracking detector</a:t>
            </a:r>
            <a:r>
              <a:rPr lang="en-US" sz="1200" dirty="0">
                <a:solidFill>
                  <a:srgbClr val="000000"/>
                </a:solidFill>
                <a:latin typeface="Times New Roman" panose="02020603050405020304" pitchFamily="18" charset="0"/>
              </a:rPr>
              <a:t>“, In: 2013 IEEE Nuclear Science Symposium and Medical Imaging Conference (2013 NSS/MIC). Oct. 2013; </a:t>
            </a:r>
            <a:r>
              <a:rPr lang="en-US" sz="1200" dirty="0">
                <a:solidFill>
                  <a:srgbClr val="000000"/>
                </a:solidFill>
                <a:latin typeface="Times New Roman" panose="02020603050405020304" pitchFamily="18" charset="0"/>
                <a:hlinkClick r:id="rId6"/>
              </a:rPr>
              <a:t>https://doi.org/10.1109/NSSMIC.2013.6829463</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b="1" dirty="0">
                <a:solidFill>
                  <a:srgbClr val="000000"/>
                </a:solidFill>
                <a:latin typeface="Times New Roman" panose="02020603050405020304" pitchFamily="18" charset="0"/>
              </a:rPr>
              <a:t>B. Azmoun, et al., "Design Studies for a TPC Readout Plane Using Zigzag Patterns with Multistage GEM Detectors," submitted for publication in IEEE Transactions on Nuclear Science, Jan. 2018. (Also submitted to </a:t>
            </a:r>
            <a:r>
              <a:rPr lang="en-US" sz="1200" b="1" dirty="0" err="1">
                <a:solidFill>
                  <a:srgbClr val="000000"/>
                </a:solidFill>
                <a:latin typeface="Times New Roman" panose="02020603050405020304" pitchFamily="18" charset="0"/>
              </a:rPr>
              <a:t>arXiv</a:t>
            </a:r>
            <a:r>
              <a:rPr lang="en-US" sz="1200" b="1" dirty="0">
                <a:solidFill>
                  <a:srgbClr val="000000"/>
                </a:solidFill>
                <a:latin typeface="Times New Roman" panose="02020603050405020304" pitchFamily="18" charset="0"/>
              </a:rPr>
              <a:t>: </a:t>
            </a:r>
            <a:r>
              <a:rPr lang="en-US" sz="1200" dirty="0">
                <a:solidFill>
                  <a:srgbClr val="000000"/>
                </a:solidFill>
                <a:latin typeface="Times New Roman" panose="02020603050405020304" pitchFamily="18" charset="0"/>
                <a:hlinkClick r:id="rId7"/>
              </a:rPr>
              <a:t>http://arxiv.org/abs/1801.03087</a:t>
            </a:r>
            <a:r>
              <a:rPr lang="en-US" sz="1200" dirty="0">
                <a:solidFill>
                  <a:srgbClr val="000000"/>
                </a:solidFill>
                <a:latin typeface="Times New Roman" panose="02020603050405020304" pitchFamily="18" charset="0"/>
              </a:rPr>
              <a:t>) </a:t>
            </a:r>
            <a:endParaRPr lang="en-US" sz="1401" b="1" dirty="0">
              <a:solidFill>
                <a:schemeClr val="tx2"/>
              </a:solidFill>
              <a:latin typeface="Times New Roman" panose="02020603050405020304" pitchFamily="18" charset="0"/>
            </a:endParaRPr>
          </a:p>
          <a:p>
            <a:pPr marL="274306" indent="-274306">
              <a:lnSpc>
                <a:spcPct val="200000"/>
              </a:lnSpc>
              <a:buFont typeface="Wingdings" panose="05000000000000000000" pitchFamily="2" charset="2"/>
              <a:buChar char="v"/>
            </a:pPr>
            <a:endParaRPr lang="en-US" sz="1401" b="1" dirty="0">
              <a:solidFill>
                <a:schemeClr val="tx2"/>
              </a:solidFill>
              <a:latin typeface="Times New Roman" panose="02020603050405020304" pitchFamily="18" charset="0"/>
            </a:endParaRPr>
          </a:p>
          <a:p>
            <a:pPr marL="274306" indent="-274306">
              <a:lnSpc>
                <a:spcPct val="200000"/>
              </a:lnSpc>
              <a:buFont typeface="Wingdings" panose="05000000000000000000" pitchFamily="2" charset="2"/>
              <a:buChar char="v"/>
            </a:pPr>
            <a:r>
              <a:rPr lang="en-US" sz="1401" b="1" dirty="0">
                <a:solidFill>
                  <a:schemeClr val="tx2"/>
                </a:solidFill>
                <a:latin typeface="Times New Roman" panose="02020603050405020304" pitchFamily="18" charset="0"/>
              </a:rPr>
              <a:t>Florida Tech </a:t>
            </a:r>
          </a:p>
          <a:p>
            <a:pPr marL="228589" indent="-228589">
              <a:lnSpc>
                <a:spcPct val="150000"/>
              </a:lnSpc>
              <a:buFont typeface="+mj-lt"/>
              <a:buAutoNum type="arabicPeriod"/>
            </a:pPr>
            <a:r>
              <a:rPr lang="en-US" sz="1200" b="1" dirty="0">
                <a:solidFill>
                  <a:srgbClr val="000000"/>
                </a:solidFill>
                <a:latin typeface="Times New Roman" panose="02020603050405020304" pitchFamily="18" charset="0"/>
              </a:rPr>
              <a:t>M. </a:t>
            </a:r>
            <a:r>
              <a:rPr lang="en-US" sz="1200" b="1" dirty="0" err="1">
                <a:solidFill>
                  <a:srgbClr val="000000"/>
                </a:solidFill>
                <a:latin typeface="Times New Roman" panose="02020603050405020304" pitchFamily="18" charset="0"/>
              </a:rPr>
              <a:t>Hohlmann</a:t>
            </a:r>
            <a:r>
              <a:rPr lang="en-US" sz="1200" b="1" dirty="0">
                <a:solidFill>
                  <a:srgbClr val="000000"/>
                </a:solidFill>
                <a:latin typeface="Times New Roman" panose="02020603050405020304" pitchFamily="18" charset="0"/>
              </a:rPr>
              <a:t> et al. “</a:t>
            </a:r>
            <a:r>
              <a:rPr lang="en-US" sz="1200" b="1" i="1" dirty="0">
                <a:solidFill>
                  <a:srgbClr val="000000"/>
                </a:solidFill>
                <a:latin typeface="Times New Roman" panose="02020603050405020304" pitchFamily="18" charset="0"/>
              </a:rPr>
              <a:t>Low-mass GEM detector with radial zigzag readout strips for forward tracking at the EIC</a:t>
            </a:r>
            <a:r>
              <a:rPr lang="en-US" sz="1200" b="1" dirty="0">
                <a:solidFill>
                  <a:srgbClr val="000000"/>
                </a:solidFill>
                <a:latin typeface="Times New Roman" panose="02020603050405020304" pitchFamily="18" charset="0"/>
              </a:rPr>
              <a:t>“, In: 2017 IEEE Nuclear Science Symposium and Medical Imaging Conference (NSS/MIC 2017) Atlanta, Georgia, USA, October 21-28, 2017; </a:t>
            </a:r>
            <a:r>
              <a:rPr lang="en-US" sz="1200" dirty="0">
                <a:solidFill>
                  <a:srgbClr val="000000"/>
                </a:solidFill>
                <a:latin typeface="Times New Roman" panose="02020603050405020304" pitchFamily="18" charset="0"/>
                <a:hlinkClick r:id="rId8"/>
              </a:rPr>
              <a:t>http://inspirehep.net/record/1636290/files/arXiv:1711.05333.pdf</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b="1" dirty="0">
                <a:solidFill>
                  <a:srgbClr val="000000"/>
                </a:solidFill>
                <a:latin typeface="Times New Roman" panose="02020603050405020304" pitchFamily="18" charset="0"/>
              </a:rPr>
              <a:t>A. Zhang et al. “</a:t>
            </a:r>
            <a:r>
              <a:rPr lang="en-US" sz="1200" b="1" i="1" dirty="0">
                <a:solidFill>
                  <a:srgbClr val="000000"/>
                </a:solidFill>
                <a:latin typeface="Times New Roman" panose="02020603050405020304" pitchFamily="18" charset="0"/>
              </a:rPr>
              <a:t>A GEM readout with radial zigzag strips and linear charge-sharing response</a:t>
            </a:r>
            <a:r>
              <a:rPr lang="en-US" sz="1200" b="1" dirty="0">
                <a:solidFill>
                  <a:srgbClr val="000000"/>
                </a:solidFill>
                <a:latin typeface="Times New Roman" panose="02020603050405020304" pitchFamily="18" charset="0"/>
              </a:rPr>
              <a:t>“; In: Nucl. Instr. Meth. A, article in press (2017). </a:t>
            </a:r>
            <a:r>
              <a:rPr lang="en-US" sz="1200" b="1" dirty="0" err="1">
                <a:solidFill>
                  <a:srgbClr val="000000"/>
                </a:solidFill>
                <a:latin typeface="Times New Roman" panose="02020603050405020304" pitchFamily="18" charset="0"/>
              </a:rPr>
              <a:t>arXiv</a:t>
            </a:r>
            <a:r>
              <a:rPr lang="en-US" sz="1200" b="1" dirty="0">
                <a:solidFill>
                  <a:srgbClr val="000000"/>
                </a:solidFill>
                <a:latin typeface="Times New Roman" panose="02020603050405020304" pitchFamily="18" charset="0"/>
              </a:rPr>
              <a:t>: </a:t>
            </a:r>
            <a:r>
              <a:rPr lang="en-US" sz="1200" dirty="0">
                <a:solidFill>
                  <a:srgbClr val="000000"/>
                </a:solidFill>
                <a:latin typeface="Times New Roman" panose="02020603050405020304" pitchFamily="18" charset="0"/>
                <a:hlinkClick r:id="rId9"/>
              </a:rPr>
              <a:t>https://arxiv.org/abs/1708.07931v1</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A. Zhang and M. </a:t>
            </a:r>
            <a:r>
              <a:rPr lang="en-US" sz="1200" dirty="0" err="1">
                <a:solidFill>
                  <a:srgbClr val="000000"/>
                </a:solidFill>
                <a:latin typeface="Times New Roman" panose="02020603050405020304" pitchFamily="18" charset="0"/>
              </a:rPr>
              <a:t>Hohlmann</a:t>
            </a:r>
            <a:r>
              <a:rPr lang="en-US" sz="1200" dirty="0">
                <a:solidFill>
                  <a:srgbClr val="000000"/>
                </a:solidFill>
                <a:latin typeface="Times New Roman" panose="02020603050405020304" pitchFamily="18" charset="0"/>
              </a:rPr>
              <a:t>, "</a:t>
            </a:r>
            <a:r>
              <a:rPr lang="en-US" sz="1200" i="1" dirty="0">
                <a:solidFill>
                  <a:srgbClr val="000000"/>
                </a:solidFill>
                <a:latin typeface="Times New Roman" panose="02020603050405020304" pitchFamily="18" charset="0"/>
              </a:rPr>
              <a:t>Accuracy of the geometric-mean method for determining spatial resolutions of tracking detectors in the presence of multiple Coulomb scattering</a:t>
            </a:r>
            <a:r>
              <a:rPr lang="en-US" sz="1200" dirty="0">
                <a:solidFill>
                  <a:srgbClr val="000000"/>
                </a:solidFill>
                <a:latin typeface="Times New Roman" panose="02020603050405020304" pitchFamily="18" charset="0"/>
              </a:rPr>
              <a:t>," JINST 11 P06012 (2016), June 21, 2016; </a:t>
            </a:r>
            <a:r>
              <a:rPr lang="en-US" sz="1200" dirty="0">
                <a:solidFill>
                  <a:srgbClr val="000000"/>
                </a:solidFill>
                <a:latin typeface="Times New Roman" panose="02020603050405020304" pitchFamily="18" charset="0"/>
                <a:hlinkClick r:id="rId10"/>
              </a:rPr>
              <a:t>https://doi.org/10.1088/1748-0221/11/06/P06012</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A. Zhang et al. “</a:t>
            </a:r>
            <a:r>
              <a:rPr lang="en-US" sz="1200" i="1" dirty="0">
                <a:solidFill>
                  <a:srgbClr val="000000"/>
                </a:solidFill>
                <a:latin typeface="Times New Roman" panose="02020603050405020304" pitchFamily="18" charset="0"/>
              </a:rPr>
              <a:t>R&amp;D on GEM detectors for forward tracking at a future Electron-Ion Collider</a:t>
            </a:r>
            <a:r>
              <a:rPr lang="en-US" sz="1200" dirty="0">
                <a:solidFill>
                  <a:srgbClr val="000000"/>
                </a:solidFill>
                <a:latin typeface="Times New Roman" panose="02020603050405020304" pitchFamily="18" charset="0"/>
              </a:rPr>
              <a:t>“, In: Proceedings, 2015 IEEE Nuclear Science Symposium and Medical Imaging Conference (NSS/MIC 2015): San Diego, California, United States. 2016, p. 7581965; </a:t>
            </a:r>
            <a:r>
              <a:rPr lang="en-US" sz="1200" dirty="0">
                <a:solidFill>
                  <a:srgbClr val="000000"/>
                </a:solidFill>
                <a:latin typeface="Times New Roman" panose="02020603050405020304" pitchFamily="18" charset="0"/>
                <a:hlinkClick r:id="rId11"/>
              </a:rPr>
              <a:t>https://doi.org/10.1109/NSSMIC.2015.7581965</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A. Zhang, et al., "</a:t>
            </a:r>
            <a:r>
              <a:rPr lang="en-US" sz="1200" i="1" dirty="0">
                <a:solidFill>
                  <a:srgbClr val="000000"/>
                </a:solidFill>
                <a:latin typeface="Times New Roman" panose="02020603050405020304" pitchFamily="18" charset="0"/>
              </a:rPr>
              <a:t>Performance of a large-area GEM Detector read out with wide radial zigzag strips</a:t>
            </a:r>
            <a:r>
              <a:rPr lang="en-US" sz="1200" dirty="0">
                <a:solidFill>
                  <a:srgbClr val="000000"/>
                </a:solidFill>
                <a:latin typeface="Times New Roman" panose="02020603050405020304" pitchFamily="18" charset="0"/>
              </a:rPr>
              <a:t>," Nucl. Inst. Meth. A 811 (2016) 30-41; </a:t>
            </a:r>
            <a:r>
              <a:rPr lang="en-US" sz="1200" dirty="0">
                <a:solidFill>
                  <a:srgbClr val="000000"/>
                </a:solidFill>
                <a:latin typeface="Times New Roman" panose="02020603050405020304" pitchFamily="18" charset="0"/>
                <a:hlinkClick r:id="rId12"/>
              </a:rPr>
              <a:t>https://doi.org/10.1016/j.nima.2015.11.157</a:t>
            </a:r>
            <a:endParaRPr lang="en-US" sz="12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802043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1" y="6492888"/>
            <a:ext cx="3352800"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32</a:t>
            </a:fld>
            <a:endParaRPr lang="en-US"/>
          </a:p>
        </p:txBody>
      </p:sp>
      <p:sp>
        <p:nvSpPr>
          <p:cNvPr id="25" name="Title 1">
            <a:extLst>
              <a:ext uri="{FF2B5EF4-FFF2-40B4-BE49-F238E27FC236}">
                <a16:creationId xmlns:a16="http://schemas.microsoft.com/office/drawing/2014/main" id="{E0DB65E5-CAC9-447E-A487-EC47AAEEF162}"/>
              </a:ext>
            </a:extLst>
          </p:cNvPr>
          <p:cNvSpPr txBox="1">
            <a:spLocks/>
          </p:cNvSpPr>
          <p:nvPr/>
        </p:nvSpPr>
        <p:spPr>
          <a:xfrm>
            <a:off x="1524000" y="-1"/>
            <a:ext cx="9144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eRD6 Publication List: </a:t>
            </a:r>
            <a:r>
              <a:rPr lang="en-US" sz="2400" dirty="0">
                <a:solidFill>
                  <a:schemeClr val="tx2"/>
                </a:solidFill>
                <a:latin typeface="Arial" panose="020B0604020202020204" pitchFamily="34" charset="0"/>
                <a:cs typeface="Arial" panose="020B0604020202020204" pitchFamily="34" charset="0"/>
              </a:rPr>
              <a:t>Breakdown per institute</a:t>
            </a:r>
          </a:p>
        </p:txBody>
      </p:sp>
      <p:sp>
        <p:nvSpPr>
          <p:cNvPr id="3" name="Rectangle 2">
            <a:extLst>
              <a:ext uri="{FF2B5EF4-FFF2-40B4-BE49-F238E27FC236}">
                <a16:creationId xmlns:a16="http://schemas.microsoft.com/office/drawing/2014/main" id="{E490F3A1-795C-4010-91B0-1E97AF2DBBD1}"/>
              </a:ext>
            </a:extLst>
          </p:cNvPr>
          <p:cNvSpPr/>
          <p:nvPr/>
        </p:nvSpPr>
        <p:spPr>
          <a:xfrm>
            <a:off x="0" y="889459"/>
            <a:ext cx="12192000" cy="5079083"/>
          </a:xfrm>
          <a:prstGeom prst="rect">
            <a:avLst/>
          </a:prstGeom>
        </p:spPr>
        <p:txBody>
          <a:bodyPr wrap="square">
            <a:spAutoFit/>
          </a:bodyPr>
          <a:lstStyle/>
          <a:p>
            <a:pPr marL="274306" lvl="0" indent="-274306">
              <a:lnSpc>
                <a:spcPct val="200000"/>
              </a:lnSpc>
              <a:buFont typeface="Wingdings" panose="05000000000000000000" pitchFamily="2" charset="2"/>
              <a:buChar char="v"/>
            </a:pPr>
            <a:r>
              <a:rPr lang="en-US" sz="1200" b="1" dirty="0">
                <a:solidFill>
                  <a:srgbClr val="1F497D"/>
                </a:solidFill>
                <a:latin typeface="Times New Roman" panose="02020603050405020304" pitchFamily="18" charset="0"/>
              </a:rPr>
              <a:t>INFN Trieste</a:t>
            </a:r>
          </a:p>
          <a:p>
            <a:pPr lvl="0">
              <a:lnSpc>
                <a:spcPct val="150000"/>
              </a:lnSpc>
            </a:pPr>
            <a:r>
              <a:rPr lang="en-US" sz="1200" dirty="0">
                <a:solidFill>
                  <a:srgbClr val="000000"/>
                </a:solidFill>
                <a:latin typeface="Times New Roman" panose="02020603050405020304" pitchFamily="18" charset="0"/>
              </a:rPr>
              <a:t>N/A; Just Started</a:t>
            </a:r>
          </a:p>
          <a:p>
            <a:pPr lvl="0">
              <a:lnSpc>
                <a:spcPct val="150000"/>
              </a:lnSpc>
            </a:pPr>
            <a:endParaRPr lang="en-US" sz="1200" b="1" dirty="0">
              <a:solidFill>
                <a:srgbClr val="1F497D"/>
              </a:solidFill>
              <a:latin typeface="Times New Roman" panose="02020603050405020304" pitchFamily="18" charset="0"/>
            </a:endParaRPr>
          </a:p>
          <a:p>
            <a:pPr marL="274306" indent="-274306">
              <a:lnSpc>
                <a:spcPct val="200000"/>
              </a:lnSpc>
              <a:buFont typeface="Wingdings" panose="05000000000000000000" pitchFamily="2" charset="2"/>
              <a:buChar char="v"/>
            </a:pPr>
            <a:r>
              <a:rPr lang="en-US" sz="1401" b="1" dirty="0">
                <a:solidFill>
                  <a:schemeClr val="tx2"/>
                </a:solidFill>
                <a:latin typeface="Times New Roman" panose="02020603050405020304" pitchFamily="18" charset="0"/>
              </a:rPr>
              <a:t>Stony Brook University: </a:t>
            </a: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M. </a:t>
            </a:r>
            <a:r>
              <a:rPr lang="en-US" sz="1200" dirty="0" err="1">
                <a:solidFill>
                  <a:srgbClr val="000000"/>
                </a:solidFill>
                <a:latin typeface="Times New Roman" panose="02020603050405020304" pitchFamily="18" charset="0"/>
              </a:rPr>
              <a:t>Blatnik</a:t>
            </a:r>
            <a:r>
              <a:rPr lang="en-US" sz="1200" dirty="0">
                <a:solidFill>
                  <a:srgbClr val="000000"/>
                </a:solidFill>
                <a:latin typeface="Times New Roman" panose="02020603050405020304" pitchFamily="18" charset="0"/>
              </a:rPr>
              <a:t> et al., “</a:t>
            </a:r>
            <a:r>
              <a:rPr lang="en-US" sz="1200" i="1" dirty="0">
                <a:solidFill>
                  <a:srgbClr val="000000"/>
                </a:solidFill>
                <a:latin typeface="Times New Roman" panose="02020603050405020304" pitchFamily="18" charset="0"/>
              </a:rPr>
              <a:t>Performance of a Quintuple-GEM Based RICH Detector Prototype</a:t>
            </a:r>
            <a:r>
              <a:rPr lang="en-US" sz="1200" dirty="0">
                <a:solidFill>
                  <a:srgbClr val="000000"/>
                </a:solidFill>
                <a:latin typeface="Times New Roman" panose="02020603050405020304" pitchFamily="18" charset="0"/>
              </a:rPr>
              <a:t>”, In: IEEE Trans. Nucl. Sci. 62.6 (2015),  </a:t>
            </a:r>
            <a:r>
              <a:rPr lang="en-US" sz="1200" dirty="0">
                <a:solidFill>
                  <a:srgbClr val="000000"/>
                </a:solidFill>
                <a:latin typeface="Times New Roman" panose="02020603050405020304" pitchFamily="18" charset="0"/>
                <a:hlinkClick r:id="rId3"/>
              </a:rPr>
              <a:t>https://doi.org/10.1109/TNS.2015.2487999</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endParaRPr lang="en-US" sz="1200" dirty="0">
              <a:solidFill>
                <a:srgbClr val="000000"/>
              </a:solidFill>
              <a:latin typeface="Times New Roman" panose="02020603050405020304" pitchFamily="18" charset="0"/>
            </a:endParaRPr>
          </a:p>
          <a:p>
            <a:pPr marL="274306" indent="-274306">
              <a:lnSpc>
                <a:spcPct val="200000"/>
              </a:lnSpc>
              <a:buFont typeface="Wingdings" panose="05000000000000000000" pitchFamily="2" charset="2"/>
              <a:buChar char="v"/>
            </a:pPr>
            <a:r>
              <a:rPr lang="en-US" sz="1401" b="1" dirty="0">
                <a:solidFill>
                  <a:schemeClr val="tx2"/>
                </a:solidFill>
                <a:latin typeface="Times New Roman" panose="02020603050405020304" pitchFamily="18" charset="0"/>
              </a:rPr>
              <a:t>Univ. of Virginia</a:t>
            </a: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K. Gnanvo et al., “</a:t>
            </a:r>
            <a:r>
              <a:rPr lang="en-US" sz="1200" i="1" dirty="0">
                <a:solidFill>
                  <a:srgbClr val="000000"/>
                </a:solidFill>
                <a:latin typeface="Times New Roman" panose="02020603050405020304" pitchFamily="18" charset="0"/>
              </a:rPr>
              <a:t>Performance in Test Beam of a Large-area and Light-weight GEM detector with 2D Stereo-Angle (U-V) Strip Readout</a:t>
            </a:r>
            <a:r>
              <a:rPr lang="en-US" sz="1200" dirty="0">
                <a:solidFill>
                  <a:srgbClr val="000000"/>
                </a:solidFill>
                <a:latin typeface="Times New Roman" panose="02020603050405020304" pitchFamily="18" charset="0"/>
              </a:rPr>
              <a:t>”, Nucl. Inst. and Meth. A808 (2016); </a:t>
            </a:r>
            <a:r>
              <a:rPr lang="en-US" sz="1200" dirty="0">
                <a:solidFill>
                  <a:srgbClr val="000000"/>
                </a:solidFill>
                <a:latin typeface="Times New Roman" panose="02020603050405020304" pitchFamily="18" charset="0"/>
                <a:hlinkClick r:id="rId4"/>
              </a:rPr>
              <a:t>https://doi.org/10.1016/j.nima.2015.11.071</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K. Gnanvo, et al. “</a:t>
            </a:r>
            <a:r>
              <a:rPr lang="en-US" sz="1200" i="1" dirty="0">
                <a:solidFill>
                  <a:srgbClr val="000000"/>
                </a:solidFill>
                <a:latin typeface="Times New Roman" panose="02020603050405020304" pitchFamily="18" charset="0"/>
              </a:rPr>
              <a:t>Large Size GEM for Super Bigbite Spectrometer (SBS) Polarimeter for Hall A 12 GeV program at JLab</a:t>
            </a:r>
            <a:r>
              <a:rPr lang="en-US" sz="1200" dirty="0">
                <a:solidFill>
                  <a:srgbClr val="000000"/>
                </a:solidFill>
                <a:latin typeface="Times New Roman" panose="02020603050405020304" pitchFamily="18" charset="0"/>
              </a:rPr>
              <a:t>”, Nucl. Inst. and Meth. A782, 77-86 (2015); </a:t>
            </a:r>
            <a:r>
              <a:rPr lang="en-US" sz="1200" dirty="0">
                <a:solidFill>
                  <a:srgbClr val="000000"/>
                </a:solidFill>
                <a:latin typeface="Times New Roman" panose="02020603050405020304" pitchFamily="18" charset="0"/>
                <a:hlinkClick r:id="rId5"/>
              </a:rPr>
              <a:t>https://doi.org/10.1016/j.nima.2015.02.017</a:t>
            </a:r>
            <a:endParaRPr lang="en-US" sz="1200" dirty="0">
              <a:solidFill>
                <a:srgbClr val="000000"/>
              </a:solidFill>
              <a:latin typeface="Times New Roman" panose="02020603050405020304" pitchFamily="18" charset="0"/>
            </a:endParaRPr>
          </a:p>
          <a:p>
            <a:pPr marL="228589" indent="-228589">
              <a:lnSpc>
                <a:spcPct val="150000"/>
              </a:lnSpc>
              <a:buFont typeface="+mj-lt"/>
              <a:buAutoNum type="arabicPeriod"/>
            </a:pPr>
            <a:endParaRPr lang="en-US" sz="1200" dirty="0">
              <a:solidFill>
                <a:srgbClr val="000000"/>
              </a:solidFill>
              <a:latin typeface="Times New Roman" panose="02020603050405020304" pitchFamily="18" charset="0"/>
            </a:endParaRPr>
          </a:p>
          <a:p>
            <a:pPr marL="274306" indent="-274306">
              <a:lnSpc>
                <a:spcPct val="200000"/>
              </a:lnSpc>
              <a:buFont typeface="Wingdings" panose="05000000000000000000" pitchFamily="2" charset="2"/>
              <a:buChar char="v"/>
            </a:pPr>
            <a:r>
              <a:rPr lang="en-US" sz="1401" b="1" dirty="0">
                <a:solidFill>
                  <a:schemeClr val="tx2"/>
                </a:solidFill>
                <a:latin typeface="Times New Roman" panose="02020603050405020304" pitchFamily="18" charset="0"/>
              </a:rPr>
              <a:t>Yale University</a:t>
            </a:r>
          </a:p>
          <a:p>
            <a:pPr marL="228589" indent="-228589">
              <a:lnSpc>
                <a:spcPct val="150000"/>
              </a:lnSpc>
              <a:buFont typeface="+mj-lt"/>
              <a:buAutoNum type="arabicPeriod"/>
            </a:pPr>
            <a:r>
              <a:rPr lang="en-US" sz="1200" dirty="0">
                <a:solidFill>
                  <a:srgbClr val="000000"/>
                </a:solidFill>
                <a:latin typeface="Times New Roman" panose="02020603050405020304" pitchFamily="18" charset="0"/>
              </a:rPr>
              <a:t>S. </a:t>
            </a:r>
            <a:r>
              <a:rPr lang="en-US" sz="1200" dirty="0" err="1">
                <a:solidFill>
                  <a:srgbClr val="000000"/>
                </a:solidFill>
                <a:latin typeface="Times New Roman" panose="02020603050405020304" pitchFamily="18" charset="0"/>
              </a:rPr>
              <a:t>Aiola</a:t>
            </a:r>
            <a:r>
              <a:rPr lang="en-US" sz="1200" dirty="0">
                <a:solidFill>
                  <a:srgbClr val="000000"/>
                </a:solidFill>
                <a:latin typeface="Times New Roman" panose="02020603050405020304" pitchFamily="18" charset="0"/>
              </a:rPr>
              <a:t> et al., “Combination of two Gas Electron Multipliers and a Micromegas as gain elements for a time projection chamber”, Nucl. Inst. and Meth. A834 (2016); </a:t>
            </a:r>
            <a:r>
              <a:rPr lang="en-US" sz="1200" dirty="0">
                <a:solidFill>
                  <a:srgbClr val="000000"/>
                </a:solidFill>
                <a:latin typeface="Times New Roman" panose="02020603050405020304" pitchFamily="18" charset="0"/>
                <a:hlinkClick r:id="rId6"/>
              </a:rPr>
              <a:t>https://doi.org/10.1016/j.nima.2016.08.007</a:t>
            </a:r>
            <a:endParaRPr lang="en-US" sz="1200" dirty="0">
              <a:solidFill>
                <a:srgbClr val="000000"/>
              </a:solidFill>
              <a:latin typeface="Times New Roman" panose="02020603050405020304" pitchFamily="18" charset="0"/>
            </a:endParaRPr>
          </a:p>
          <a:p>
            <a:pPr>
              <a:lnSpc>
                <a:spcPct val="150000"/>
              </a:lnSpc>
            </a:pPr>
            <a:endParaRPr lang="en-US" sz="12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596296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33</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INFN Trieste addressing specific issues from the January 2017 committee report</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58861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 </a:t>
            </a:r>
            <a:r>
              <a:rPr lang="en-US" sz="2400" dirty="0">
                <a:solidFill>
                  <a:schemeClr val="tx2"/>
                </a:solidFill>
                <a:latin typeface="Arial" panose="020B0604020202020204" pitchFamily="34" charset="0"/>
                <a:cs typeface="Arial" panose="020B0604020202020204" pitchFamily="34" charset="0"/>
              </a:rPr>
              <a:t>In the report about INFN activity</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34</a:t>
            </a:fld>
            <a:endParaRPr lang="en-US" dirty="0"/>
          </a:p>
        </p:txBody>
      </p:sp>
      <p:sp>
        <p:nvSpPr>
          <p:cNvPr id="9" name="Content Placeholder 2">
            <a:extLst>
              <a:ext uri="{FF2B5EF4-FFF2-40B4-BE49-F238E27FC236}">
                <a16:creationId xmlns:a16="http://schemas.microsoft.com/office/drawing/2014/main" id="{2045C0A4-BB84-48CD-9004-275D14D391F7}"/>
              </a:ext>
            </a:extLst>
          </p:cNvPr>
          <p:cNvSpPr>
            <a:spLocks noGrp="1"/>
          </p:cNvSpPr>
          <p:nvPr>
            <p:ph idx="1"/>
          </p:nvPr>
        </p:nvSpPr>
        <p:spPr>
          <a:xfrm>
            <a:off x="209006" y="805736"/>
            <a:ext cx="10154194" cy="5289556"/>
          </a:xfrm>
          <a:ln>
            <a:solidFill>
              <a:srgbClr val="0000CC"/>
            </a:solidFill>
          </a:ln>
        </p:spPr>
        <p:txBody>
          <a:bodyPr>
            <a:normAutofit/>
          </a:bodyPr>
          <a:lstStyle/>
          <a:p>
            <a:pPr marL="0" indent="0">
              <a:buNone/>
            </a:pPr>
            <a:endParaRPr lang="en-US" sz="2000" b="1" dirty="0">
              <a:solidFill>
                <a:srgbClr val="C00000"/>
              </a:solidFill>
              <a:effectLst/>
              <a:latin typeface="Arial" panose="020B0604020202020204" pitchFamily="34" charset="0"/>
              <a:cs typeface="Arial" panose="020B0604020202020204" pitchFamily="34" charset="0"/>
            </a:endParaRPr>
          </a:p>
          <a:p>
            <a:pPr marL="0" indent="0">
              <a:buNone/>
            </a:pPr>
            <a:r>
              <a:rPr lang="en-US" sz="2000" b="1" dirty="0">
                <a:solidFill>
                  <a:srgbClr val="C00000"/>
                </a:solidFill>
                <a:effectLst/>
                <a:latin typeface="Arial" panose="020B0604020202020204" pitchFamily="34" charset="0"/>
                <a:cs typeface="Arial" panose="020B0604020202020204" pitchFamily="34" charset="0"/>
              </a:rPr>
              <a:t>COMMENTS</a:t>
            </a:r>
          </a:p>
          <a:p>
            <a:r>
              <a:rPr lang="en-US" sz="2000" b="1" dirty="0">
                <a:effectLst/>
                <a:latin typeface="Arial" panose="020B0604020202020204" pitchFamily="34" charset="0"/>
                <a:cs typeface="Arial" panose="020B0604020202020204" pitchFamily="34" charset="0"/>
              </a:rPr>
              <a:t>THGEM is an old detector concept </a:t>
            </a:r>
            <a:r>
              <a:rPr lang="en-US" sz="1600" b="1" dirty="0">
                <a:effectLst/>
                <a:latin typeface="Arial" panose="020B0604020202020204" pitchFamily="34" charset="0"/>
                <a:cs typeface="Arial" panose="020B0604020202020204" pitchFamily="34" charset="0"/>
              </a:rPr>
              <a:t>(15-20 years)</a:t>
            </a:r>
          </a:p>
          <a:p>
            <a:r>
              <a:rPr lang="en-US" sz="2000" b="1" dirty="0">
                <a:effectLst/>
                <a:latin typeface="Arial" panose="020B0604020202020204" pitchFamily="34" charset="0"/>
                <a:cs typeface="Arial" panose="020B0604020202020204" pitchFamily="34" charset="0"/>
              </a:rPr>
              <a:t>Coupling THGEMs and </a:t>
            </a:r>
            <a:r>
              <a:rPr lang="en-US" sz="2000" b="1" dirty="0" err="1">
                <a:effectLst/>
                <a:latin typeface="Arial" panose="020B0604020202020204" pitchFamily="34" charset="0"/>
                <a:cs typeface="Arial" panose="020B0604020202020204" pitchFamily="34" charset="0"/>
              </a:rPr>
              <a:t>Nanodiamond</a:t>
            </a:r>
            <a:r>
              <a:rPr lang="en-US" sz="2000" b="1" dirty="0">
                <a:effectLst/>
                <a:latin typeface="Arial" panose="020B0604020202020204" pitchFamily="34" charset="0"/>
                <a:cs typeface="Arial" panose="020B0604020202020204" pitchFamily="34" charset="0"/>
              </a:rPr>
              <a:t> (ND) photocathode</a:t>
            </a:r>
            <a:r>
              <a:rPr lang="en-US" sz="2000" b="1" dirty="0">
                <a:solidFill>
                  <a:srgbClr val="0000FF"/>
                </a:solidFill>
                <a:effectLst/>
                <a:latin typeface="Arial" panose="020B0604020202020204" pitchFamily="34" charset="0"/>
                <a:cs typeface="Arial" panose="020B0604020202020204" pitchFamily="34" charset="0"/>
              </a:rPr>
              <a:t>:</a:t>
            </a:r>
          </a:p>
          <a:p>
            <a:pPr lvl="1"/>
            <a:r>
              <a:rPr lang="en-US" sz="1800" b="1" dirty="0">
                <a:solidFill>
                  <a:srgbClr val="0000CD"/>
                </a:solidFill>
                <a:latin typeface="Arial" panose="020B0604020202020204" pitchFamily="34" charset="0"/>
                <a:cs typeface="Arial" panose="020B0604020202020204" pitchFamily="34" charset="0"/>
              </a:rPr>
              <a:t>Working down to 140 nm critical because of</a:t>
            </a:r>
          </a:p>
          <a:p>
            <a:pPr lvl="2"/>
            <a:r>
              <a:rPr lang="en-US" sz="1600" b="1" dirty="0">
                <a:solidFill>
                  <a:srgbClr val="0000CD"/>
                </a:solidFill>
                <a:latin typeface="Arial" panose="020B0604020202020204" pitchFamily="34" charset="0"/>
                <a:cs typeface="Arial" panose="020B0604020202020204" pitchFamily="34" charset="0"/>
              </a:rPr>
              <a:t>Chromatic dispersion</a:t>
            </a:r>
          </a:p>
          <a:p>
            <a:pPr lvl="2"/>
            <a:r>
              <a:rPr lang="en-US" sz="1600" b="1" dirty="0">
                <a:solidFill>
                  <a:srgbClr val="0000CD"/>
                </a:solidFill>
                <a:latin typeface="Arial" panose="020B0604020202020204" pitchFamily="34" charset="0"/>
                <a:cs typeface="Arial" panose="020B0604020202020204" pitchFamily="34" charset="0"/>
              </a:rPr>
              <a:t>Media transparency </a:t>
            </a:r>
          </a:p>
          <a:p>
            <a:pPr lvl="2"/>
            <a:r>
              <a:rPr lang="en-US" sz="1600" b="1" dirty="0">
                <a:solidFill>
                  <a:srgbClr val="0000CD"/>
                </a:solidFill>
                <a:latin typeface="Arial" panose="020B0604020202020204" pitchFamily="34" charset="0"/>
                <a:cs typeface="Arial" panose="020B0604020202020204" pitchFamily="34" charset="0"/>
              </a:rPr>
              <a:t>Issues of THGEM outgassing</a:t>
            </a:r>
          </a:p>
          <a:p>
            <a:r>
              <a:rPr lang="en-US" sz="2000" b="1" dirty="0">
                <a:latin typeface="Arial" panose="020B0604020202020204" pitchFamily="34" charset="0"/>
                <a:cs typeface="Arial" panose="020B0604020202020204" pitchFamily="34" charset="0"/>
              </a:rPr>
              <a:t>Why not using MCP coupled to MM </a:t>
            </a:r>
            <a:r>
              <a:rPr lang="en-US" sz="1600" b="1" dirty="0">
                <a:solidFill>
                  <a:srgbClr val="0000CD"/>
                </a:solidFill>
                <a:latin typeface="Arial" panose="020B0604020202020204" pitchFamily="34" charset="0"/>
                <a:cs typeface="Arial" panose="020B0604020202020204" pitchFamily="34" charset="0"/>
              </a:rPr>
              <a:t>(NIMA 535 (2004) 334, NIMA 553 (2005) 76)</a:t>
            </a:r>
            <a:r>
              <a:rPr lang="en-US" sz="2000" b="1" dirty="0">
                <a:solidFill>
                  <a:srgbClr val="0000CD"/>
                </a:solidFill>
                <a:latin typeface="Arial" panose="020B0604020202020204" pitchFamily="34" charset="0"/>
                <a:cs typeface="Arial" panose="020B0604020202020204" pitchFamily="34" charset="0"/>
              </a:rPr>
              <a:t> ?</a:t>
            </a:r>
          </a:p>
          <a:p>
            <a:endParaRPr lang="en-US" sz="2000" b="1" dirty="0">
              <a:solidFill>
                <a:srgbClr val="0000CD"/>
              </a:solidFill>
              <a:latin typeface="Arial" panose="020B0604020202020204" pitchFamily="34" charset="0"/>
              <a:cs typeface="Arial" panose="020B0604020202020204" pitchFamily="34" charset="0"/>
            </a:endParaRPr>
          </a:p>
          <a:p>
            <a:pPr marL="0" indent="0">
              <a:buNone/>
            </a:pPr>
            <a:r>
              <a:rPr lang="en-US" sz="2000" b="1" dirty="0">
                <a:solidFill>
                  <a:srgbClr val="C00000"/>
                </a:solidFill>
                <a:latin typeface="Arial" panose="020B0604020202020204" pitchFamily="34" charset="0"/>
                <a:cs typeface="Arial" panose="020B0604020202020204" pitchFamily="34" charset="0"/>
              </a:rPr>
              <a:t>RECOMMENDATION</a:t>
            </a:r>
          </a:p>
          <a:p>
            <a:r>
              <a:rPr lang="en-US" sz="2000" b="1" dirty="0">
                <a:effectLst/>
                <a:latin typeface="Arial" panose="020B0604020202020204" pitchFamily="34" charset="0"/>
                <a:cs typeface="Arial" panose="020B0604020202020204" pitchFamily="34" charset="0"/>
              </a:rPr>
              <a:t>new photocathode material is very interesting </a:t>
            </a:r>
          </a:p>
          <a:p>
            <a:pPr lvl="1"/>
            <a:r>
              <a:rPr lang="en-US" sz="1800" b="1" dirty="0">
                <a:solidFill>
                  <a:srgbClr val="0000CD"/>
                </a:solidFill>
                <a:effectLst/>
                <a:latin typeface="Arial" panose="020B0604020202020204" pitchFamily="34" charset="0"/>
                <a:cs typeface="Arial" panose="020B0604020202020204" pitchFamily="34" charset="0"/>
              </a:rPr>
              <a:t>important to understand more thoroughly how the operation at very short wavelengths will actually occur </a:t>
            </a:r>
          </a:p>
          <a:p>
            <a:pPr lvl="1"/>
            <a:r>
              <a:rPr lang="en-US" sz="1800" b="1" dirty="0">
                <a:solidFill>
                  <a:srgbClr val="0000CD"/>
                </a:solidFill>
                <a:effectLst/>
                <a:latin typeface="Arial" panose="020B0604020202020204" pitchFamily="34" charset="0"/>
                <a:cs typeface="Arial" panose="020B0604020202020204" pitchFamily="34" charset="0"/>
              </a:rPr>
              <a:t>Thick GEMs will complicate that picture because of G-10 outgassing water </a:t>
            </a:r>
            <a:r>
              <a:rPr lang="en-US" sz="1800" b="1" dirty="0">
                <a:solidFill>
                  <a:srgbClr val="0000CD"/>
                </a:solidFill>
                <a:effectLst/>
                <a:cs typeface="Arial" panose="020B0604020202020204" pitchFamily="34" charset="0"/>
              </a:rPr>
              <a:t>	</a:t>
            </a:r>
            <a:endParaRPr lang="en-US" sz="1800" b="1" dirty="0">
              <a:solidFill>
                <a:srgbClr val="0000CD"/>
              </a:solidFill>
            </a:endParaRPr>
          </a:p>
          <a:p>
            <a:endParaRPr lang="en-US" sz="2000" b="1" dirty="0"/>
          </a:p>
        </p:txBody>
      </p:sp>
      <p:sp>
        <p:nvSpPr>
          <p:cNvPr id="10" name="TextBox 9">
            <a:extLst>
              <a:ext uri="{FF2B5EF4-FFF2-40B4-BE49-F238E27FC236}">
                <a16:creationId xmlns:a16="http://schemas.microsoft.com/office/drawing/2014/main" id="{6FB861F7-72AC-402B-BCDF-602486A56578}"/>
              </a:ext>
            </a:extLst>
          </p:cNvPr>
          <p:cNvSpPr txBox="1"/>
          <p:nvPr/>
        </p:nvSpPr>
        <p:spPr>
          <a:xfrm>
            <a:off x="6392093" y="609600"/>
            <a:ext cx="3430170" cy="461665"/>
          </a:xfrm>
          <a:prstGeom prst="rect">
            <a:avLst/>
          </a:prstGeom>
          <a:solidFill>
            <a:schemeClr val="bg1">
              <a:lumMod val="95000"/>
            </a:schemeClr>
          </a:solidFill>
          <a:ln>
            <a:solidFill>
              <a:srgbClr val="C00000"/>
            </a:solidFill>
          </a:ln>
        </p:spPr>
        <p:txBody>
          <a:bodyPr wrap="none" rtlCol="0">
            <a:spAutoFit/>
          </a:bodyPr>
          <a:lstStyle/>
          <a:p>
            <a:r>
              <a:rPr lang="en-US" sz="2400" dirty="0">
                <a:solidFill>
                  <a:srgbClr val="C00000"/>
                </a:solidFill>
                <a:effectLst/>
              </a:rPr>
              <a:t>Summarized in short form</a:t>
            </a:r>
            <a:endParaRPr lang="en-US" sz="2400" i="1" dirty="0">
              <a:solidFill>
                <a:srgbClr val="0000CC"/>
              </a:solidFill>
              <a:effectLst/>
            </a:endParaRPr>
          </a:p>
        </p:txBody>
      </p:sp>
    </p:spTree>
    <p:extLst>
      <p:ext uri="{BB962C8B-B14F-4D97-AF65-F5344CB8AC3E}">
        <p14:creationId xmlns:p14="http://schemas.microsoft.com/office/powerpoint/2010/main" val="578764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THE CONTEXT OF THE INFN R&amp;D</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35</a:t>
            </a:fld>
            <a:endParaRPr lang="en-US" dirty="0"/>
          </a:p>
        </p:txBody>
      </p:sp>
      <p:sp>
        <p:nvSpPr>
          <p:cNvPr id="11" name="Content Placeholder 8">
            <a:extLst>
              <a:ext uri="{FF2B5EF4-FFF2-40B4-BE49-F238E27FC236}">
                <a16:creationId xmlns:a16="http://schemas.microsoft.com/office/drawing/2014/main" id="{E9D0C3A0-ED0D-4D70-9ECE-54EBAA851A77}"/>
              </a:ext>
            </a:extLst>
          </p:cNvPr>
          <p:cNvSpPr>
            <a:spLocks noGrp="1"/>
          </p:cNvSpPr>
          <p:nvPr>
            <p:ph sz="half" idx="1"/>
          </p:nvPr>
        </p:nvSpPr>
        <p:spPr>
          <a:xfrm>
            <a:off x="397488" y="899386"/>
            <a:ext cx="4962451" cy="5437094"/>
          </a:xfrm>
          <a:ln>
            <a:solidFill>
              <a:srgbClr val="0000CD"/>
            </a:solidFill>
          </a:ln>
        </p:spPr>
        <p:txBody>
          <a:bodyPr>
            <a:normAutofit/>
          </a:bodyPr>
          <a:lstStyle/>
          <a:p>
            <a:pPr marL="0" indent="0">
              <a:buNone/>
            </a:pPr>
            <a:r>
              <a:rPr lang="en-US" sz="1800" b="1" u="sng" dirty="0">
                <a:solidFill>
                  <a:srgbClr val="C00000"/>
                </a:solidFill>
              </a:rPr>
              <a:t>Low p</a:t>
            </a:r>
            <a:r>
              <a:rPr lang="en-US" sz="1800" b="1" dirty="0"/>
              <a:t> </a:t>
            </a:r>
            <a:r>
              <a:rPr lang="en-US" sz="1800" b="1" dirty="0">
                <a:solidFill>
                  <a:srgbClr val="0000CD"/>
                </a:solidFill>
              </a:rPr>
              <a:t>(&lt; 5-6 GeV/c, higher ?)</a:t>
            </a:r>
            <a:endParaRPr lang="en-US" sz="2000" b="1" dirty="0">
              <a:solidFill>
                <a:srgbClr val="0000CD"/>
              </a:solidFill>
            </a:endParaRPr>
          </a:p>
          <a:p>
            <a:r>
              <a:rPr lang="en-US" sz="1800" b="1" dirty="0">
                <a:solidFill>
                  <a:srgbClr val="C00000"/>
                </a:solidFill>
                <a:latin typeface="Arial" panose="020B0604020202020204" pitchFamily="34" charset="0"/>
                <a:cs typeface="Arial" panose="020B0604020202020204" pitchFamily="34" charset="0"/>
              </a:rPr>
              <a:t>Options</a:t>
            </a:r>
          </a:p>
          <a:p>
            <a:pPr lvl="1"/>
            <a:r>
              <a:rPr lang="en-US" sz="1400" b="1" u="sng" dirty="0">
                <a:solidFill>
                  <a:srgbClr val="0000CD"/>
                </a:solidFill>
                <a:latin typeface="Arial" panose="020B0604020202020204" pitchFamily="34" charset="0"/>
                <a:cs typeface="Arial" panose="020B0604020202020204" pitchFamily="34" charset="0"/>
              </a:rPr>
              <a:t>Proximity focusing </a:t>
            </a:r>
            <a:r>
              <a:rPr lang="en-US" sz="1400" b="1" u="sng" dirty="0" err="1">
                <a:solidFill>
                  <a:srgbClr val="0000CD"/>
                </a:solidFill>
                <a:latin typeface="Arial" panose="020B0604020202020204" pitchFamily="34" charset="0"/>
                <a:cs typeface="Arial" panose="020B0604020202020204" pitchFamily="34" charset="0"/>
              </a:rPr>
              <a:t>RICHes</a:t>
            </a:r>
            <a:r>
              <a:rPr lang="en-US" sz="1400" b="1" u="sng" dirty="0">
                <a:solidFill>
                  <a:srgbClr val="0000CD"/>
                </a:solidFill>
                <a:latin typeface="Arial" panose="020B0604020202020204" pitchFamily="34" charset="0"/>
                <a:cs typeface="Arial" panose="020B0604020202020204" pitchFamily="34" charset="0"/>
              </a:rPr>
              <a:t> </a:t>
            </a:r>
            <a:r>
              <a:rPr lang="en-US" sz="1400" b="1" dirty="0">
                <a:solidFill>
                  <a:srgbClr val="0000CD"/>
                </a:solidFill>
                <a:latin typeface="Arial" panose="020B0604020202020204" pitchFamily="34" charset="0"/>
                <a:cs typeface="Arial" panose="020B0604020202020204" pitchFamily="34" charset="0"/>
              </a:rPr>
              <a:t>using </a:t>
            </a:r>
          </a:p>
          <a:p>
            <a:pPr lvl="2"/>
            <a:r>
              <a:rPr lang="en-US" sz="1400" b="1" dirty="0">
                <a:solidFill>
                  <a:srgbClr val="0000CD"/>
                </a:solidFill>
                <a:latin typeface="Arial" panose="020B0604020202020204" pitchFamily="34" charset="0"/>
                <a:cs typeface="Arial" panose="020B0604020202020204" pitchFamily="34" charset="0"/>
              </a:rPr>
              <a:t>C</a:t>
            </a:r>
            <a:r>
              <a:rPr lang="en-US" sz="1400" b="1" baseline="-25000" dirty="0">
                <a:solidFill>
                  <a:srgbClr val="0000CD"/>
                </a:solidFill>
                <a:latin typeface="Arial" panose="020B0604020202020204" pitchFamily="34" charset="0"/>
                <a:cs typeface="Arial" panose="020B0604020202020204" pitchFamily="34" charset="0"/>
              </a:rPr>
              <a:t>6</a:t>
            </a:r>
            <a:r>
              <a:rPr lang="en-US" sz="1400" b="1" dirty="0">
                <a:solidFill>
                  <a:srgbClr val="0000CD"/>
                </a:solidFill>
                <a:latin typeface="Arial" panose="020B0604020202020204" pitchFamily="34" charset="0"/>
                <a:cs typeface="Arial" panose="020B0604020202020204" pitchFamily="34" charset="0"/>
              </a:rPr>
              <a:t>F</a:t>
            </a:r>
            <a:r>
              <a:rPr lang="en-US" sz="1400" b="1" baseline="-25000" dirty="0">
                <a:solidFill>
                  <a:srgbClr val="0000CD"/>
                </a:solidFill>
                <a:latin typeface="Arial" panose="020B0604020202020204" pitchFamily="34" charset="0"/>
                <a:cs typeface="Arial" panose="020B0604020202020204" pitchFamily="34" charset="0"/>
              </a:rPr>
              <a:t>14</a:t>
            </a:r>
            <a:r>
              <a:rPr lang="en-US" sz="1400" b="1" dirty="0">
                <a:solidFill>
                  <a:srgbClr val="0000CD"/>
                </a:solidFill>
                <a:latin typeface="Arial" panose="020B0604020202020204" pitchFamily="34" charset="0"/>
                <a:cs typeface="Arial" panose="020B0604020202020204" pitchFamily="34" charset="0"/>
              </a:rPr>
              <a:t> (or analogous) </a:t>
            </a:r>
          </a:p>
          <a:p>
            <a:pPr lvl="2"/>
            <a:r>
              <a:rPr lang="en-US" sz="1400" b="1" dirty="0">
                <a:solidFill>
                  <a:srgbClr val="0000CD"/>
                </a:solidFill>
                <a:latin typeface="Arial" panose="020B0604020202020204" pitchFamily="34" charset="0"/>
                <a:cs typeface="Arial" panose="020B0604020202020204" pitchFamily="34" charset="0"/>
              </a:rPr>
              <a:t>aerogel</a:t>
            </a:r>
          </a:p>
          <a:p>
            <a:pPr lvl="1"/>
            <a:r>
              <a:rPr lang="en-US" sz="1400" b="1" u="sng" dirty="0">
                <a:solidFill>
                  <a:srgbClr val="0000CD"/>
                </a:solidFill>
                <a:latin typeface="Arial" panose="020B0604020202020204" pitchFamily="34" charset="0"/>
                <a:cs typeface="Arial" panose="020B0604020202020204" pitchFamily="34" charset="0"/>
              </a:rPr>
              <a:t>DIRC</a:t>
            </a:r>
            <a:r>
              <a:rPr lang="en-US" sz="1400" b="1" dirty="0">
                <a:solidFill>
                  <a:srgbClr val="0000CD"/>
                </a:solidFill>
                <a:latin typeface="Arial" panose="020B0604020202020204" pitchFamily="34" charset="0"/>
                <a:cs typeface="Arial" panose="020B0604020202020204" pitchFamily="34" charset="0"/>
              </a:rPr>
              <a:t> &amp; derived detectors</a:t>
            </a:r>
          </a:p>
          <a:p>
            <a:pPr lvl="2"/>
            <a:r>
              <a:rPr lang="en-US" sz="1400" b="1" dirty="0">
                <a:solidFill>
                  <a:srgbClr val="0000CD"/>
                </a:solidFill>
                <a:latin typeface="Arial" panose="020B0604020202020204" pitchFamily="34" charset="0"/>
                <a:cs typeface="Arial" panose="020B0604020202020204" pitchFamily="34" charset="0"/>
              </a:rPr>
              <a:t>FDIRC, TOP, TORCH	</a:t>
            </a:r>
          </a:p>
          <a:p>
            <a:pPr lvl="1"/>
            <a:r>
              <a:rPr lang="en-US" sz="1400" b="1" dirty="0">
                <a:solidFill>
                  <a:srgbClr val="0000CD"/>
                </a:solidFill>
                <a:latin typeface="Arial" panose="020B0604020202020204" pitchFamily="34" charset="0"/>
                <a:cs typeface="Arial" panose="020B0604020202020204" pitchFamily="34" charset="0"/>
              </a:rPr>
              <a:t>Alternative approaches</a:t>
            </a:r>
          </a:p>
          <a:p>
            <a:pPr lvl="2"/>
            <a:r>
              <a:rPr lang="en-US" sz="1400" b="1" dirty="0">
                <a:solidFill>
                  <a:srgbClr val="0000CD"/>
                </a:solidFill>
                <a:latin typeface="Arial" panose="020B0604020202020204" pitchFamily="34" charset="0"/>
                <a:cs typeface="Arial" panose="020B0604020202020204" pitchFamily="34" charset="0"/>
              </a:rPr>
              <a:t>New </a:t>
            </a:r>
            <a:r>
              <a:rPr lang="en-US" sz="1400" b="1" u="sng" dirty="0">
                <a:solidFill>
                  <a:srgbClr val="0000CD"/>
                </a:solidFill>
                <a:latin typeface="Arial" panose="020B0604020202020204" pitchFamily="34" charset="0"/>
                <a:cs typeface="Arial" panose="020B0604020202020204" pitchFamily="34" charset="0"/>
              </a:rPr>
              <a:t>TOF</a:t>
            </a:r>
            <a:r>
              <a:rPr lang="en-US" sz="1400" b="1" dirty="0">
                <a:solidFill>
                  <a:srgbClr val="0000CD"/>
                </a:solidFill>
                <a:latin typeface="Arial" panose="020B0604020202020204" pitchFamily="34" charset="0"/>
                <a:cs typeface="Arial" panose="020B0604020202020204" pitchFamily="34" charset="0"/>
              </a:rPr>
              <a:t> perspectives</a:t>
            </a:r>
          </a:p>
          <a:p>
            <a:pPr lvl="2"/>
            <a:r>
              <a:rPr lang="en-US" sz="1400" b="1" u="sng" dirty="0">
                <a:solidFill>
                  <a:srgbClr val="0000CD"/>
                </a:solidFill>
                <a:latin typeface="Arial" panose="020B0604020202020204" pitchFamily="34" charset="0"/>
                <a:cs typeface="Arial" panose="020B0604020202020204" pitchFamily="34" charset="0"/>
              </a:rPr>
              <a:t>Improved </a:t>
            </a:r>
            <a:r>
              <a:rPr lang="en-US" sz="1400" b="1" u="sng" dirty="0" err="1">
                <a:solidFill>
                  <a:srgbClr val="0000CD"/>
                </a:solidFill>
                <a:latin typeface="Arial" panose="020B0604020202020204" pitchFamily="34" charset="0"/>
                <a:cs typeface="Arial" panose="020B0604020202020204" pitchFamily="34" charset="0"/>
              </a:rPr>
              <a:t>dE</a:t>
            </a:r>
            <a:r>
              <a:rPr lang="en-US" sz="1400" b="1" u="sng" dirty="0">
                <a:solidFill>
                  <a:srgbClr val="0000CD"/>
                </a:solidFill>
                <a:latin typeface="Arial" panose="020B0604020202020204" pitchFamily="34" charset="0"/>
                <a:cs typeface="Arial" panose="020B0604020202020204" pitchFamily="34" charset="0"/>
              </a:rPr>
              <a:t>/dx </a:t>
            </a:r>
            <a:r>
              <a:rPr lang="en-US" sz="1400" b="1" dirty="0">
                <a:solidFill>
                  <a:srgbClr val="0000CD"/>
                </a:solidFill>
                <a:latin typeface="Arial" panose="020B0604020202020204" pitchFamily="34" charset="0"/>
                <a:cs typeface="Arial" panose="020B0604020202020204" pitchFamily="34" charset="0"/>
              </a:rPr>
              <a:t>by cluster counting in gas</a:t>
            </a:r>
          </a:p>
          <a:p>
            <a:pPr lvl="2"/>
            <a:endParaRPr lang="en-US" sz="1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b="1" dirty="0">
                <a:solidFill>
                  <a:srgbClr val="0000CD"/>
                </a:solidFill>
                <a:effectLst/>
                <a:latin typeface="Arial" panose="020B0604020202020204" pitchFamily="34" charset="0"/>
                <a:cs typeface="Arial" panose="020B0604020202020204" pitchFamily="34" charset="0"/>
              </a:rPr>
              <a:t>Progress related to numerous </a:t>
            </a:r>
            <a:r>
              <a:rPr lang="en-US" sz="1400" b="1" dirty="0">
                <a:solidFill>
                  <a:srgbClr val="C00000"/>
                </a:solidFill>
                <a:effectLst/>
                <a:latin typeface="Arial" panose="020B0604020202020204" pitchFamily="34" charset="0"/>
                <a:cs typeface="Arial" panose="020B0604020202020204" pitchFamily="34" charset="0"/>
              </a:rPr>
              <a:t>new projects</a:t>
            </a:r>
            <a:r>
              <a:rPr lang="en-US" sz="1400" b="1" dirty="0">
                <a:effectLst/>
                <a:latin typeface="Arial" panose="020B0604020202020204" pitchFamily="34" charset="0"/>
                <a:cs typeface="Arial" panose="020B0604020202020204" pitchFamily="34" charset="0"/>
              </a:rPr>
              <a:t>:</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Belle-II barrel</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Belle-II forward</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CLAS12</a:t>
            </a:r>
          </a:p>
          <a:p>
            <a:pPr marL="800100" lvl="1" indent="-342900">
              <a:buFont typeface="Arial" panose="020B0604020202020204" pitchFamily="34" charset="0"/>
              <a:buChar char="•"/>
            </a:pPr>
            <a:r>
              <a:rPr lang="en-US" sz="1200" b="1" dirty="0" err="1">
                <a:solidFill>
                  <a:schemeClr val="tx1"/>
                </a:solidFill>
                <a:latin typeface="Arial" panose="020B0604020202020204" pitchFamily="34" charset="0"/>
                <a:cs typeface="Arial" panose="020B0604020202020204" pitchFamily="34" charset="0"/>
              </a:rPr>
              <a:t>GlueX</a:t>
            </a:r>
            <a:endParaRPr lang="en-US" sz="1200" b="1" dirty="0">
              <a:solidFill>
                <a:schemeClr val="tx1"/>
              </a:solidFill>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barrel</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end-caps</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forward</a:t>
            </a:r>
          </a:p>
          <a:p>
            <a:pPr marL="800100" lvl="1" indent="-342900">
              <a:buFont typeface="Arial" panose="020B0604020202020204" pitchFamily="34" charset="0"/>
              <a:buChar char="•"/>
            </a:pPr>
            <a:r>
              <a:rPr lang="en-US" sz="1200" b="1" dirty="0" err="1">
                <a:solidFill>
                  <a:schemeClr val="tx1"/>
                </a:solidFill>
                <a:latin typeface="Arial" panose="020B0604020202020204" pitchFamily="34" charset="0"/>
                <a:cs typeface="Arial" panose="020B0604020202020204" pitchFamily="34" charset="0"/>
              </a:rPr>
              <a:t>LHCb</a:t>
            </a:r>
            <a:r>
              <a:rPr lang="en-US" sz="1200" b="1" dirty="0">
                <a:solidFill>
                  <a:schemeClr val="tx1"/>
                </a:solidFill>
                <a:latin typeface="Arial" panose="020B0604020202020204" pitchFamily="34" charset="0"/>
                <a:cs typeface="Arial" panose="020B0604020202020204" pitchFamily="34" charset="0"/>
              </a:rPr>
              <a:t>-Torch</a:t>
            </a:r>
          </a:p>
          <a:p>
            <a:endParaRPr lang="en-US" sz="1200" b="1" dirty="0">
              <a:effectLst/>
              <a:latin typeface="Arial" panose="020B0604020202020204" pitchFamily="34" charset="0"/>
              <a:cs typeface="Arial" panose="020B0604020202020204" pitchFamily="34" charset="0"/>
            </a:endParaRPr>
          </a:p>
          <a:p>
            <a:endParaRPr lang="en-US" sz="1800" b="1" dirty="0"/>
          </a:p>
        </p:txBody>
      </p:sp>
      <p:sp>
        <p:nvSpPr>
          <p:cNvPr id="12" name="Content Placeholder 9">
            <a:extLst>
              <a:ext uri="{FF2B5EF4-FFF2-40B4-BE49-F238E27FC236}">
                <a16:creationId xmlns:a16="http://schemas.microsoft.com/office/drawing/2014/main" id="{BBD490FA-BE82-4FA2-95B8-7150D5D372C8}"/>
              </a:ext>
            </a:extLst>
          </p:cNvPr>
          <p:cNvSpPr txBox="1">
            <a:spLocks/>
          </p:cNvSpPr>
          <p:nvPr/>
        </p:nvSpPr>
        <p:spPr>
          <a:xfrm>
            <a:off x="6552586" y="815447"/>
            <a:ext cx="5258414" cy="5661553"/>
          </a:xfrm>
          <a:prstGeom prst="rect">
            <a:avLst/>
          </a:prstGeom>
          <a:solidFill>
            <a:schemeClr val="bg1"/>
          </a:solidFill>
          <a:ln>
            <a:solidFill>
              <a:srgbClr val="0000CC"/>
            </a:solidFill>
          </a:ln>
        </p:spPr>
        <p:txBody>
          <a:bodyPr/>
          <a:lstStyle>
            <a:lvl1pPr marL="571500" indent="-571500" algn="l" rtl="0" eaLnBrk="0" fontAlgn="base" hangingPunct="0">
              <a:lnSpc>
                <a:spcPct val="90000"/>
              </a:lnSpc>
              <a:spcBef>
                <a:spcPct val="30000"/>
              </a:spcBef>
              <a:spcAft>
                <a:spcPct val="0"/>
              </a:spcAft>
              <a:buClr>
                <a:schemeClr val="hlink"/>
              </a:buClr>
              <a:buFont typeface="Wingdings" pitchFamily="2" charset="2"/>
              <a:buChar char="§"/>
              <a:defRPr sz="2000" b="1">
                <a:solidFill>
                  <a:srgbClr val="0000CC"/>
                </a:solidFill>
                <a:effectLst>
                  <a:outerShdw blurRad="38100" dist="38100" dir="2700000" algn="tl">
                    <a:srgbClr val="C0C0C0"/>
                  </a:outerShdw>
                </a:effectLst>
                <a:latin typeface="+mn-lt"/>
                <a:ea typeface="+mn-ea"/>
                <a:cs typeface="+mn-cs"/>
              </a:defRPr>
            </a:lvl1pPr>
            <a:lvl2pPr marL="1047750" indent="-285750" algn="l" rtl="0" eaLnBrk="0" fontAlgn="base" hangingPunct="0">
              <a:lnSpc>
                <a:spcPct val="90000"/>
              </a:lnSpc>
              <a:spcBef>
                <a:spcPct val="30000"/>
              </a:spcBef>
              <a:spcAft>
                <a:spcPct val="0"/>
              </a:spcAft>
              <a:buClr>
                <a:srgbClr val="0000CC"/>
              </a:buClr>
              <a:buFont typeface="Wingdings" pitchFamily="2" charset="2"/>
              <a:buChar char="§"/>
              <a:defRPr b="1">
                <a:solidFill>
                  <a:srgbClr val="0000CC"/>
                </a:solidFill>
                <a:latin typeface="+mn-lt"/>
              </a:defRPr>
            </a:lvl2pPr>
            <a:lvl3pPr marL="1562100" indent="-228600" algn="l" rtl="0" eaLnBrk="0" fontAlgn="base" hangingPunct="0">
              <a:lnSpc>
                <a:spcPct val="90000"/>
              </a:lnSpc>
              <a:spcBef>
                <a:spcPct val="30000"/>
              </a:spcBef>
              <a:spcAft>
                <a:spcPct val="0"/>
              </a:spcAft>
              <a:buClr>
                <a:srgbClr val="0000CC"/>
              </a:buClr>
              <a:buSzPct val="40000"/>
              <a:buFont typeface="Wingdings" pitchFamily="2" charset="2"/>
              <a:buChar char="¨"/>
              <a:defRPr sz="1600" b="1">
                <a:solidFill>
                  <a:srgbClr val="0000CC"/>
                </a:solidFill>
                <a:latin typeface="+mn-lt"/>
              </a:defRPr>
            </a:lvl3pPr>
            <a:lvl4pPr marL="1924050" indent="-171450" algn="l" rtl="0" eaLnBrk="0" fontAlgn="base" hangingPunct="0">
              <a:lnSpc>
                <a:spcPct val="90000"/>
              </a:lnSpc>
              <a:spcBef>
                <a:spcPct val="30000"/>
              </a:spcBef>
              <a:spcAft>
                <a:spcPct val="0"/>
              </a:spcAft>
              <a:buClr>
                <a:schemeClr val="tx1"/>
              </a:buClr>
              <a:buSzPct val="70000"/>
              <a:buFont typeface="Wingdings" pitchFamily="2" charset="2"/>
              <a:buChar char=""/>
              <a:defRPr sz="1400" b="1">
                <a:solidFill>
                  <a:srgbClr val="0000CC"/>
                </a:solidFill>
                <a:latin typeface="+mn-lt"/>
              </a:defRPr>
            </a:lvl4pPr>
            <a:lvl5pPr marL="2286000" indent="-171450" algn="l" rtl="0" eaLnBrk="0" fontAlgn="base" hangingPunct="0">
              <a:lnSpc>
                <a:spcPct val="90000"/>
              </a:lnSpc>
              <a:spcBef>
                <a:spcPct val="30000"/>
              </a:spcBef>
              <a:spcAft>
                <a:spcPct val="0"/>
              </a:spcAft>
              <a:buChar char="·"/>
              <a:defRPr sz="1200" b="1">
                <a:solidFill>
                  <a:srgbClr val="0000CC"/>
                </a:solidFill>
                <a:latin typeface="+mn-lt"/>
              </a:defRPr>
            </a:lvl5pPr>
            <a:lvl6pPr marL="2743200" indent="-171450" algn="l" rtl="0" eaLnBrk="0" fontAlgn="base" hangingPunct="0">
              <a:lnSpc>
                <a:spcPct val="90000"/>
              </a:lnSpc>
              <a:spcBef>
                <a:spcPct val="30000"/>
              </a:spcBef>
              <a:spcAft>
                <a:spcPct val="0"/>
              </a:spcAft>
              <a:buChar char="·"/>
              <a:defRPr sz="1200" b="1">
                <a:solidFill>
                  <a:schemeClr val="tx1"/>
                </a:solidFill>
                <a:latin typeface="+mn-lt"/>
              </a:defRPr>
            </a:lvl6pPr>
            <a:lvl7pPr marL="3200400" indent="-171450" algn="l" rtl="0" eaLnBrk="0" fontAlgn="base" hangingPunct="0">
              <a:lnSpc>
                <a:spcPct val="90000"/>
              </a:lnSpc>
              <a:spcBef>
                <a:spcPct val="30000"/>
              </a:spcBef>
              <a:spcAft>
                <a:spcPct val="0"/>
              </a:spcAft>
              <a:buChar char="·"/>
              <a:defRPr sz="1200" b="1">
                <a:solidFill>
                  <a:schemeClr val="tx1"/>
                </a:solidFill>
                <a:latin typeface="+mn-lt"/>
              </a:defRPr>
            </a:lvl7pPr>
            <a:lvl8pPr marL="3657600" indent="-171450" algn="l" rtl="0" eaLnBrk="0" fontAlgn="base" hangingPunct="0">
              <a:lnSpc>
                <a:spcPct val="90000"/>
              </a:lnSpc>
              <a:spcBef>
                <a:spcPct val="30000"/>
              </a:spcBef>
              <a:spcAft>
                <a:spcPct val="0"/>
              </a:spcAft>
              <a:buChar char="·"/>
              <a:defRPr sz="1200" b="1">
                <a:solidFill>
                  <a:schemeClr val="tx1"/>
                </a:solidFill>
                <a:latin typeface="+mn-lt"/>
              </a:defRPr>
            </a:lvl8pPr>
            <a:lvl9pPr marL="4114800" indent="-171450" algn="l" rtl="0" eaLnBrk="0" fontAlgn="base" hangingPunct="0">
              <a:lnSpc>
                <a:spcPct val="90000"/>
              </a:lnSpc>
              <a:spcBef>
                <a:spcPct val="30000"/>
              </a:spcBef>
              <a:spcAft>
                <a:spcPct val="0"/>
              </a:spcAft>
              <a:buChar char="·"/>
              <a:defRPr sz="1200" b="1">
                <a:solidFill>
                  <a:schemeClr val="tx1"/>
                </a:solidFill>
                <a:latin typeface="+mn-lt"/>
              </a:defRPr>
            </a:lvl9pPr>
          </a:lstStyle>
          <a:p>
            <a:pPr marL="0" indent="0">
              <a:buFont typeface="Wingdings" pitchFamily="2" charset="2"/>
              <a:buNone/>
            </a:pPr>
            <a:r>
              <a:rPr lang="en-US" u="sng" kern="0" dirty="0">
                <a:solidFill>
                  <a:srgbClr val="C00000"/>
                </a:solidFill>
              </a:rPr>
              <a:t>High p</a:t>
            </a:r>
            <a:r>
              <a:rPr lang="en-US" kern="0" dirty="0"/>
              <a:t> (&gt; 1-4 GeV/c)</a:t>
            </a:r>
          </a:p>
          <a:p>
            <a:r>
              <a:rPr lang="en-US" sz="1800" kern="0" dirty="0">
                <a:solidFill>
                  <a:srgbClr val="C00000"/>
                </a:solidFill>
                <a:latin typeface="Arial" panose="020B0604020202020204" pitchFamily="34" charset="0"/>
                <a:cs typeface="Arial" panose="020B0604020202020204" pitchFamily="34" charset="0"/>
              </a:rPr>
              <a:t>Option</a:t>
            </a:r>
          </a:p>
          <a:p>
            <a:pPr lvl="1"/>
            <a:r>
              <a:rPr lang="en-US" sz="1400" kern="0" dirty="0">
                <a:effectLst/>
                <a:latin typeface="Arial" panose="020B0604020202020204" pitchFamily="34" charset="0"/>
                <a:cs typeface="Arial" panose="020B0604020202020204" pitchFamily="34" charset="0"/>
              </a:rPr>
              <a:t>Focusing </a:t>
            </a:r>
            <a:r>
              <a:rPr lang="en-US" sz="1400" kern="0" dirty="0" err="1">
                <a:effectLst/>
                <a:latin typeface="Arial" panose="020B0604020202020204" pitchFamily="34" charset="0"/>
                <a:cs typeface="Arial" panose="020B0604020202020204" pitchFamily="34" charset="0"/>
              </a:rPr>
              <a:t>RICHes</a:t>
            </a:r>
            <a:r>
              <a:rPr lang="en-US" sz="1400" kern="0" dirty="0">
                <a:effectLst/>
                <a:latin typeface="Arial" panose="020B0604020202020204" pitchFamily="34" charset="0"/>
                <a:cs typeface="Arial" panose="020B0604020202020204" pitchFamily="34" charset="0"/>
              </a:rPr>
              <a:t> with </a:t>
            </a:r>
            <a:r>
              <a:rPr lang="en-US" sz="1400" u="sng" kern="0" dirty="0">
                <a:effectLst/>
                <a:latin typeface="Arial" panose="020B0604020202020204" pitchFamily="34" charset="0"/>
                <a:cs typeface="Arial" panose="020B0604020202020204" pitchFamily="34" charset="0"/>
              </a:rPr>
              <a:t>extended gaseous radiator</a:t>
            </a:r>
          </a:p>
          <a:p>
            <a:pPr marL="342900" indent="-342900">
              <a:buFont typeface="Arial" panose="020B0604020202020204" pitchFamily="34" charset="0"/>
              <a:buChar char="•"/>
            </a:pPr>
            <a:r>
              <a:rPr lang="en-US" sz="1700" kern="0" dirty="0">
                <a:effectLst/>
                <a:latin typeface="Arial" panose="020B0604020202020204" pitchFamily="34" charset="0"/>
                <a:cs typeface="Arial" panose="020B0604020202020204" pitchFamily="34" charset="0"/>
              </a:rPr>
              <a:t>Presently only </a:t>
            </a:r>
            <a:r>
              <a:rPr lang="en-US" sz="1700" kern="0" dirty="0">
                <a:solidFill>
                  <a:srgbClr val="C00000"/>
                </a:solidFill>
                <a:effectLst/>
                <a:latin typeface="Arial" panose="020B0604020202020204" pitchFamily="34" charset="0"/>
                <a:cs typeface="Arial" panose="020B0604020202020204" pitchFamily="34" charset="0"/>
              </a:rPr>
              <a:t>3 running high-p </a:t>
            </a:r>
            <a:r>
              <a:rPr lang="en-US" sz="1700" kern="0" dirty="0" err="1">
                <a:solidFill>
                  <a:srgbClr val="C00000"/>
                </a:solidFill>
                <a:effectLst/>
                <a:latin typeface="Arial" panose="020B0604020202020204" pitchFamily="34" charset="0"/>
                <a:cs typeface="Arial" panose="020B0604020202020204" pitchFamily="34" charset="0"/>
              </a:rPr>
              <a:t>RICHes</a:t>
            </a:r>
            <a:r>
              <a:rPr lang="en-US" sz="1700" kern="0" dirty="0">
                <a:effectLst/>
                <a:latin typeface="Arial" panose="020B0604020202020204" pitchFamily="34" charset="0"/>
                <a:cs typeface="Arial" panose="020B0604020202020204" pitchFamily="34" charset="0"/>
              </a:rPr>
              <a:t>:</a:t>
            </a:r>
          </a:p>
          <a:p>
            <a:pPr marL="800100" lvl="1" indent="-342900">
              <a:buFont typeface="Arial" panose="020B0604020202020204" pitchFamily="34" charset="0"/>
              <a:buChar char="•"/>
            </a:pPr>
            <a:r>
              <a:rPr lang="en-US" sz="1200" kern="0" dirty="0" err="1">
                <a:solidFill>
                  <a:schemeClr val="tx1"/>
                </a:solidFill>
                <a:effectLst/>
                <a:latin typeface="Arial" panose="020B0604020202020204" pitchFamily="34" charset="0"/>
                <a:cs typeface="Arial" panose="020B0604020202020204" pitchFamily="34" charset="0"/>
              </a:rPr>
              <a:t>LHCb</a:t>
            </a:r>
            <a:r>
              <a:rPr lang="en-US" sz="1200" kern="0" dirty="0">
                <a:solidFill>
                  <a:schemeClr val="tx1"/>
                </a:solidFill>
                <a:effectLst/>
                <a:latin typeface="Arial" panose="020B0604020202020204" pitchFamily="34" charset="0"/>
                <a:cs typeface="Arial" panose="020B0604020202020204" pitchFamily="34" charset="0"/>
              </a:rPr>
              <a:t> (2-counter system)</a:t>
            </a:r>
          </a:p>
          <a:p>
            <a:pPr marL="800100" lvl="1" indent="-342900">
              <a:buFont typeface="Arial" panose="020B0604020202020204" pitchFamily="34" charset="0"/>
              <a:buChar char="•"/>
            </a:pPr>
            <a:r>
              <a:rPr lang="en-US" sz="1200" kern="0" dirty="0">
                <a:solidFill>
                  <a:schemeClr val="bg1">
                    <a:lumMod val="50000"/>
                  </a:schemeClr>
                </a:solidFill>
                <a:effectLst/>
                <a:latin typeface="Arial" panose="020B0604020202020204" pitchFamily="34" charset="0"/>
                <a:cs typeface="Arial" panose="020B0604020202020204" pitchFamily="34" charset="0"/>
              </a:rPr>
              <a:t>NA62 (non h-PID!)</a:t>
            </a:r>
          </a:p>
          <a:p>
            <a:pPr marL="800100" lvl="1" indent="-342900">
              <a:buFont typeface="Arial" panose="020B0604020202020204" pitchFamily="34" charset="0"/>
              <a:buChar char="•"/>
            </a:pPr>
            <a:r>
              <a:rPr lang="en-US" sz="1200" kern="0" dirty="0">
                <a:solidFill>
                  <a:schemeClr val="tx1"/>
                </a:solidFill>
                <a:effectLst/>
                <a:latin typeface="Arial" panose="020B0604020202020204" pitchFamily="34" charset="0"/>
                <a:cs typeface="Arial" panose="020B0604020202020204" pitchFamily="34" charset="0"/>
              </a:rPr>
              <a:t>COMPASS, </a:t>
            </a:r>
            <a:r>
              <a:rPr lang="en-US" sz="1200" u="sng" kern="0" dirty="0">
                <a:solidFill>
                  <a:schemeClr val="tx1"/>
                </a:solidFill>
                <a:effectLst/>
                <a:latin typeface="Arial" panose="020B0604020202020204" pitchFamily="34" charset="0"/>
                <a:cs typeface="Arial" panose="020B0604020202020204" pitchFamily="34" charset="0"/>
              </a:rPr>
              <a:t>upgraded</a:t>
            </a:r>
            <a:r>
              <a:rPr lang="en-US" sz="1200" kern="0" dirty="0">
                <a:solidFill>
                  <a:schemeClr val="tx1"/>
                </a:solidFill>
                <a:effectLst/>
                <a:latin typeface="Arial" panose="020B0604020202020204" pitchFamily="34" charset="0"/>
                <a:cs typeface="Arial" panose="020B0604020202020204" pitchFamily="34" charset="0"/>
              </a:rPr>
              <a:t> : novel MPGD-based PDs</a:t>
            </a:r>
          </a:p>
          <a:p>
            <a:pPr marL="800100" lvl="1" indent="-342900">
              <a:buFont typeface="Arial" panose="020B0604020202020204" pitchFamily="34" charset="0"/>
              <a:buChar char="•"/>
            </a:pPr>
            <a:endParaRPr lang="en-US" sz="1200" kern="0" dirty="0">
              <a:solidFill>
                <a:schemeClr val="tx1"/>
              </a:solidFill>
              <a:effectLs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kern="0" dirty="0">
                <a:solidFill>
                  <a:srgbClr val="C00000"/>
                </a:solidFill>
                <a:effectLst/>
                <a:latin typeface="Arial" panose="020B0604020202020204" pitchFamily="34" charset="0"/>
                <a:cs typeface="Arial" panose="020B0604020202020204" pitchFamily="34" charset="0"/>
              </a:rPr>
              <a:t>Further</a:t>
            </a:r>
            <a:r>
              <a:rPr lang="en-US" sz="1800" kern="0" dirty="0">
                <a:effectLst/>
                <a:latin typeface="Arial" panose="020B0604020202020204" pitchFamily="34" charset="0"/>
                <a:cs typeface="Arial" panose="020B0604020202020204" pitchFamily="34" charset="0"/>
              </a:rPr>
              <a:t> future </a:t>
            </a:r>
            <a:r>
              <a:rPr lang="en-US" sz="1800" kern="0" dirty="0">
                <a:solidFill>
                  <a:srgbClr val="C00000"/>
                </a:solidFill>
                <a:effectLst/>
                <a:latin typeface="Arial" panose="020B0604020202020204" pitchFamily="34" charset="0"/>
                <a:cs typeface="Arial" panose="020B0604020202020204" pitchFamily="34" charset="0"/>
              </a:rPr>
              <a:t>projects</a:t>
            </a:r>
            <a:r>
              <a:rPr lang="en-US" sz="1800" kern="0" dirty="0">
                <a:effectLst/>
                <a:latin typeface="Arial" panose="020B0604020202020204" pitchFamily="34" charset="0"/>
                <a:cs typeface="Arial" panose="020B0604020202020204" pitchFamily="34" charset="0"/>
              </a:rPr>
              <a:t>: </a:t>
            </a:r>
          </a:p>
          <a:p>
            <a:pPr marL="800100" lvl="1" indent="-342900">
              <a:buFont typeface="Arial" panose="020B0604020202020204" pitchFamily="34" charset="0"/>
              <a:buChar char="•"/>
            </a:pPr>
            <a:r>
              <a:rPr lang="en-US" sz="1200" kern="0" dirty="0">
                <a:effectLst/>
                <a:latin typeface="Arial" panose="020B0604020202020204" pitchFamily="34" charset="0"/>
                <a:cs typeface="Arial" panose="020B0604020202020204" pitchFamily="34" charset="0"/>
              </a:rPr>
              <a:t>Only </a:t>
            </a:r>
            <a:r>
              <a:rPr lang="en-US" sz="1200" kern="0" dirty="0">
                <a:solidFill>
                  <a:srgbClr val="C00000"/>
                </a:solidFill>
                <a:effectLst/>
                <a:latin typeface="Arial" panose="020B0604020202020204" pitchFamily="34" charset="0"/>
                <a:cs typeface="Arial" panose="020B0604020202020204" pitchFamily="34" charset="0"/>
              </a:rPr>
              <a:t>EIC</a:t>
            </a:r>
          </a:p>
          <a:p>
            <a:pPr marL="457200" lvl="1" indent="0">
              <a:buFont typeface="Wingdings" pitchFamily="2" charset="2"/>
              <a:buNone/>
            </a:pPr>
            <a:endParaRPr lang="en-US" sz="1200" kern="0" dirty="0">
              <a:solidFill>
                <a:schemeClr val="tx1"/>
              </a:solidFill>
              <a:effectLst/>
              <a:latin typeface="Arial" panose="020B0604020202020204" pitchFamily="34" charset="0"/>
              <a:cs typeface="Arial" panose="020B0604020202020204" pitchFamily="34" charset="0"/>
            </a:endParaRPr>
          </a:p>
          <a:p>
            <a:pPr marL="457200" lvl="1" indent="0">
              <a:buFont typeface="Wingdings" pitchFamily="2" charset="2"/>
              <a:buNone/>
            </a:pPr>
            <a:endParaRPr lang="en-US" sz="1200" kern="0" dirty="0">
              <a:solidFill>
                <a:schemeClr val="tx1"/>
              </a:solidFill>
              <a:effectLst/>
              <a:latin typeface="Arial" panose="020B0604020202020204" pitchFamily="34" charset="0"/>
              <a:cs typeface="Arial" panose="020B0604020202020204" pitchFamily="34" charset="0"/>
            </a:endParaRPr>
          </a:p>
          <a:p>
            <a:r>
              <a:rPr lang="en-US" sz="1200" kern="0" dirty="0">
                <a:effectLst/>
                <a:latin typeface="Arial" panose="020B0604020202020204" pitchFamily="34" charset="0"/>
                <a:cs typeface="Arial" panose="020B0604020202020204" pitchFamily="34" charset="0"/>
              </a:rPr>
              <a:t>Can the radiator be “thinner” to avoid gigantic sizes: (advantages for colliders, also for fixed target)?</a:t>
            </a:r>
          </a:p>
          <a:p>
            <a:pPr marL="0" indent="0">
              <a:buFont typeface="Wingdings" pitchFamily="2" charset="2"/>
              <a:buNone/>
            </a:pPr>
            <a:r>
              <a:rPr lang="en-US" sz="1200" kern="0" dirty="0">
                <a:solidFill>
                  <a:srgbClr val="C00000"/>
                </a:solidFill>
                <a:latin typeface="Arial" panose="020B0604020202020204" pitchFamily="34" charset="0"/>
                <a:cs typeface="Arial" panose="020B0604020202020204" pitchFamily="34" charset="0"/>
              </a:rPr>
              <a:t>              </a:t>
            </a:r>
            <a:r>
              <a:rPr lang="en-US" sz="1200" u="sng" kern="0" dirty="0">
                <a:solidFill>
                  <a:srgbClr val="C00000"/>
                </a:solidFill>
                <a:effectLst/>
                <a:latin typeface="Arial" panose="020B0604020202020204" pitchFamily="34" charset="0"/>
                <a:cs typeface="Arial" panose="020B0604020202020204" pitchFamily="34" charset="0"/>
              </a:rPr>
              <a:t>namely more detected photons per unit radiator length</a:t>
            </a:r>
            <a:endParaRPr lang="en-US" sz="1200" kern="0" dirty="0">
              <a:effectLst/>
              <a:latin typeface="Arial" panose="020B0604020202020204" pitchFamily="34" charset="0"/>
              <a:cs typeface="Arial" panose="020B0604020202020204" pitchFamily="34" charset="0"/>
            </a:endParaRPr>
          </a:p>
          <a:p>
            <a:r>
              <a:rPr lang="en-US" sz="1200" kern="0" dirty="0">
                <a:solidFill>
                  <a:schemeClr val="tx1"/>
                </a:solidFill>
                <a:effectLst/>
                <a:latin typeface="Arial" panose="020B0604020202020204" pitchFamily="34" charset="0"/>
                <a:cs typeface="Arial" panose="020B0604020202020204" pitchFamily="34" charset="0"/>
              </a:rPr>
              <a:t>proposed so far</a:t>
            </a:r>
          </a:p>
          <a:p>
            <a:pPr lvl="1"/>
            <a:r>
              <a:rPr lang="en-US" sz="1200" kern="0" dirty="0">
                <a:effectLst/>
                <a:latin typeface="Arial" panose="020B0604020202020204" pitchFamily="34" charset="0"/>
                <a:cs typeface="Arial" panose="020B0604020202020204" pitchFamily="34" charset="0"/>
              </a:rPr>
              <a:t>P &gt; 1 </a:t>
            </a:r>
            <a:r>
              <a:rPr lang="en-US" sz="1200" kern="0" dirty="0" err="1">
                <a:effectLst/>
                <a:latin typeface="Arial" panose="020B0604020202020204" pitchFamily="34" charset="0"/>
                <a:cs typeface="Arial" panose="020B0604020202020204" pitchFamily="34" charset="0"/>
              </a:rPr>
              <a:t>atm</a:t>
            </a:r>
            <a:r>
              <a:rPr lang="en-US" sz="1200" kern="0" dirty="0">
                <a:effectLst/>
                <a:latin typeface="Arial" panose="020B0604020202020204" pitchFamily="34" charset="0"/>
                <a:cs typeface="Arial" panose="020B0604020202020204" pitchFamily="34" charset="0"/>
              </a:rPr>
              <a:t>, proposal for ALICE HMPID upgrade, then abandoned</a:t>
            </a:r>
          </a:p>
          <a:p>
            <a:pPr lvl="1"/>
            <a:r>
              <a:rPr lang="en-US" sz="1200" kern="0" dirty="0">
                <a:effectLst/>
                <a:latin typeface="Arial" panose="020B0604020202020204" pitchFamily="34" charset="0"/>
                <a:cs typeface="Arial" panose="020B0604020202020204" pitchFamily="34" charset="0"/>
              </a:rPr>
              <a:t>Exploit the VUV region with a </a:t>
            </a:r>
          </a:p>
          <a:p>
            <a:pPr marL="762000" lvl="1" indent="0">
              <a:buFont typeface="Wingdings" pitchFamily="2" charset="2"/>
              <a:buNone/>
            </a:pPr>
            <a:r>
              <a:rPr lang="en-US" sz="1200" kern="0" dirty="0">
                <a:effectLst/>
                <a:latin typeface="Arial" panose="020B0604020202020204" pitchFamily="34" charset="0"/>
                <a:cs typeface="Arial" panose="020B0604020202020204" pitchFamily="34" charset="0"/>
              </a:rPr>
              <a:t>       windowless RICH, </a:t>
            </a:r>
            <a:r>
              <a:rPr lang="en-US" sz="1200" kern="0" dirty="0" err="1">
                <a:effectLst/>
                <a:latin typeface="Arial" panose="020B0604020202020204" pitchFamily="34" charset="0"/>
                <a:cs typeface="Arial" panose="020B0604020202020204" pitchFamily="34" charset="0"/>
              </a:rPr>
              <a:t>testbeam</a:t>
            </a:r>
            <a:r>
              <a:rPr lang="en-US" sz="1200" kern="0" dirty="0">
                <a:effectLst/>
                <a:latin typeface="Arial" panose="020B0604020202020204" pitchFamily="34" charset="0"/>
                <a:cs typeface="Arial" panose="020B0604020202020204" pitchFamily="34" charset="0"/>
              </a:rPr>
              <a:t> @ </a:t>
            </a:r>
            <a:r>
              <a:rPr lang="en-US" sz="1200" kern="0" dirty="0" err="1">
                <a:effectLst/>
                <a:latin typeface="Arial" panose="020B0604020202020204" pitchFamily="34" charset="0"/>
                <a:cs typeface="Arial" panose="020B0604020202020204" pitchFamily="34" charset="0"/>
              </a:rPr>
              <a:t>Fermilab</a:t>
            </a:r>
            <a:endParaRPr lang="en-US" sz="1200" kern="0" dirty="0">
              <a:effectLst/>
              <a:latin typeface="Arial" panose="020B0604020202020204" pitchFamily="34" charset="0"/>
              <a:cs typeface="Arial" panose="020B0604020202020204" pitchFamily="34" charset="0"/>
            </a:endParaRPr>
          </a:p>
          <a:p>
            <a:pPr marL="762000" lvl="1" indent="0">
              <a:buFont typeface="Wingdings" pitchFamily="2" charset="2"/>
              <a:buNone/>
            </a:pPr>
            <a:endParaRPr lang="en-US" sz="1200" kern="0" dirty="0">
              <a:effectLst/>
              <a:latin typeface="Arial" panose="020B0604020202020204" pitchFamily="34" charset="0"/>
              <a:cs typeface="Arial" panose="020B0604020202020204" pitchFamily="34" charset="0"/>
            </a:endParaRPr>
          </a:p>
          <a:p>
            <a:pPr lvl="1"/>
            <a:r>
              <a:rPr lang="en-US" sz="1200" kern="0" dirty="0">
                <a:solidFill>
                  <a:schemeClr val="bg1">
                    <a:lumMod val="65000"/>
                  </a:schemeClr>
                </a:solidFill>
                <a:effectLst/>
                <a:latin typeface="Arial" panose="020B0604020202020204" pitchFamily="34" charset="0"/>
                <a:cs typeface="Arial" panose="020B0604020202020204" pitchFamily="34" charset="0"/>
              </a:rPr>
              <a:t>Use vacuum-based (visible light) photon detectors </a:t>
            </a:r>
          </a:p>
          <a:p>
            <a:pPr marL="152400" indent="-171450"/>
            <a:endParaRPr lang="en-US" sz="1600" kern="0" dirty="0">
              <a:solidFill>
                <a:schemeClr val="tx1"/>
              </a:solidFill>
              <a:latin typeface="Arial" panose="020B0604020202020204" pitchFamily="34" charset="0"/>
              <a:cs typeface="Arial" panose="020B0604020202020204" pitchFamily="34" charset="0"/>
            </a:endParaRPr>
          </a:p>
          <a:p>
            <a:endParaRPr lang="en-US" sz="2400" u="sng" kern="0" dirty="0"/>
          </a:p>
        </p:txBody>
      </p:sp>
      <p:sp>
        <p:nvSpPr>
          <p:cNvPr id="13" name="Up-Down Arrow 18">
            <a:extLst>
              <a:ext uri="{FF2B5EF4-FFF2-40B4-BE49-F238E27FC236}">
                <a16:creationId xmlns:a16="http://schemas.microsoft.com/office/drawing/2014/main" id="{7C61F0E1-8388-49E2-8BB2-89AF1B1E1988}"/>
              </a:ext>
            </a:extLst>
          </p:cNvPr>
          <p:cNvSpPr/>
          <p:nvPr/>
        </p:nvSpPr>
        <p:spPr bwMode="auto">
          <a:xfrm>
            <a:off x="439737" y="1896816"/>
            <a:ext cx="484632" cy="1286934"/>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4" name="Up-Down Arrow 19">
            <a:extLst>
              <a:ext uri="{FF2B5EF4-FFF2-40B4-BE49-F238E27FC236}">
                <a16:creationId xmlns:a16="http://schemas.microsoft.com/office/drawing/2014/main" id="{A27DD8A5-91B8-4360-B60D-ACE598CD4331}"/>
              </a:ext>
            </a:extLst>
          </p:cNvPr>
          <p:cNvSpPr/>
          <p:nvPr/>
        </p:nvSpPr>
        <p:spPr bwMode="auto">
          <a:xfrm>
            <a:off x="4474706" y="2451650"/>
            <a:ext cx="484632" cy="990600"/>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5" name="TextBox 14">
            <a:extLst>
              <a:ext uri="{FF2B5EF4-FFF2-40B4-BE49-F238E27FC236}">
                <a16:creationId xmlns:a16="http://schemas.microsoft.com/office/drawing/2014/main" id="{5769B745-88E0-48B4-84E9-18460B22CD7F}"/>
              </a:ext>
            </a:extLst>
          </p:cNvPr>
          <p:cNvSpPr txBox="1"/>
          <p:nvPr/>
        </p:nvSpPr>
        <p:spPr>
          <a:xfrm>
            <a:off x="228600" y="2297951"/>
            <a:ext cx="801823"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Imaging </a:t>
            </a:r>
          </a:p>
          <a:p>
            <a:r>
              <a:rPr lang="en-US" sz="1000" b="0" dirty="0">
                <a:solidFill>
                  <a:schemeClr val="tx1"/>
                </a:solidFill>
                <a:effectLst/>
                <a:latin typeface="Arial" panose="020B0604020202020204" pitchFamily="34" charset="0"/>
                <a:cs typeface="Arial" panose="020B0604020202020204" pitchFamily="34" charset="0"/>
              </a:rPr>
              <a:t>Cherenkov</a:t>
            </a:r>
            <a:endParaRPr lang="en-US" sz="1000" b="0" dirty="0">
              <a:solidFill>
                <a:schemeClr val="tx1"/>
              </a:solidFill>
              <a:effectLst/>
            </a:endParaRPr>
          </a:p>
        </p:txBody>
      </p:sp>
      <p:sp>
        <p:nvSpPr>
          <p:cNvPr id="16" name="TextBox 15">
            <a:extLst>
              <a:ext uri="{FF2B5EF4-FFF2-40B4-BE49-F238E27FC236}">
                <a16:creationId xmlns:a16="http://schemas.microsoft.com/office/drawing/2014/main" id="{58CAF022-D1D4-4E43-A33A-B18D094876E7}"/>
              </a:ext>
            </a:extLst>
          </p:cNvPr>
          <p:cNvSpPr txBox="1"/>
          <p:nvPr/>
        </p:nvSpPr>
        <p:spPr>
          <a:xfrm>
            <a:off x="4356186" y="2783451"/>
            <a:ext cx="808235"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t resolution</a:t>
            </a:r>
          </a:p>
          <a:p>
            <a:r>
              <a:rPr lang="en-US" sz="1000" b="0" dirty="0">
                <a:solidFill>
                  <a:schemeClr val="tx1"/>
                </a:solidFill>
                <a:effectLst/>
                <a:latin typeface="Arial" panose="020B0604020202020204" pitchFamily="34" charset="0"/>
                <a:cs typeface="Arial" panose="020B0604020202020204" pitchFamily="34" charset="0"/>
              </a:rPr>
              <a:t>~O(10ps)</a:t>
            </a:r>
            <a:endParaRPr lang="en-US" sz="1000" b="0" dirty="0">
              <a:solidFill>
                <a:schemeClr val="tx1"/>
              </a:solidFill>
              <a:effectLst/>
            </a:endParaRPr>
          </a:p>
        </p:txBody>
      </p:sp>
      <p:sp>
        <p:nvSpPr>
          <p:cNvPr id="17" name="TextBox 16">
            <a:extLst>
              <a:ext uri="{FF2B5EF4-FFF2-40B4-BE49-F238E27FC236}">
                <a16:creationId xmlns:a16="http://schemas.microsoft.com/office/drawing/2014/main" id="{11CCD785-E9E2-45E8-A988-5C1B95941A9A}"/>
              </a:ext>
            </a:extLst>
          </p:cNvPr>
          <p:cNvSpPr txBox="1"/>
          <p:nvPr/>
        </p:nvSpPr>
        <p:spPr>
          <a:xfrm>
            <a:off x="3652570" y="5790533"/>
            <a:ext cx="1306768" cy="2308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List from RICH2016</a:t>
            </a:r>
            <a:endParaRPr lang="en-US" sz="1000" b="0" dirty="0">
              <a:solidFill>
                <a:schemeClr val="tx1"/>
              </a:solidFill>
              <a:effectLst/>
            </a:endParaRPr>
          </a:p>
        </p:txBody>
      </p:sp>
      <p:sp>
        <p:nvSpPr>
          <p:cNvPr id="18" name="Up-Down Arrow 23">
            <a:extLst>
              <a:ext uri="{FF2B5EF4-FFF2-40B4-BE49-F238E27FC236}">
                <a16:creationId xmlns:a16="http://schemas.microsoft.com/office/drawing/2014/main" id="{402677F2-B1BF-4D08-A5CB-39921B14C366}"/>
              </a:ext>
            </a:extLst>
          </p:cNvPr>
          <p:cNvSpPr/>
          <p:nvPr/>
        </p:nvSpPr>
        <p:spPr bwMode="auto">
          <a:xfrm>
            <a:off x="10744200" y="2946950"/>
            <a:ext cx="484632" cy="972634"/>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9" name="TextBox 18">
            <a:extLst>
              <a:ext uri="{FF2B5EF4-FFF2-40B4-BE49-F238E27FC236}">
                <a16:creationId xmlns:a16="http://schemas.microsoft.com/office/drawing/2014/main" id="{97BBF78C-4996-4DCF-A72A-62FF6C0C8545}"/>
              </a:ext>
            </a:extLst>
          </p:cNvPr>
          <p:cNvSpPr txBox="1"/>
          <p:nvPr/>
        </p:nvSpPr>
        <p:spPr>
          <a:xfrm>
            <a:off x="10620449" y="3248601"/>
            <a:ext cx="716863"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h physics</a:t>
            </a:r>
          </a:p>
          <a:p>
            <a:r>
              <a:rPr lang="en-US" sz="1000" b="0" dirty="0">
                <a:solidFill>
                  <a:schemeClr val="tx1"/>
                </a:solidFill>
                <a:effectLst/>
                <a:latin typeface="Arial" panose="020B0604020202020204" pitchFamily="34" charset="0"/>
                <a:cs typeface="Arial" panose="020B0604020202020204" pitchFamily="34" charset="0"/>
              </a:rPr>
              <a:t>needs</a:t>
            </a:r>
            <a:endParaRPr lang="en-US" sz="1000" b="0" dirty="0">
              <a:solidFill>
                <a:schemeClr val="tx1"/>
              </a:solidFill>
              <a:effectLst/>
            </a:endParaRPr>
          </a:p>
        </p:txBody>
      </p:sp>
      <p:sp>
        <p:nvSpPr>
          <p:cNvPr id="20" name="Up-Down Arrow 25">
            <a:extLst>
              <a:ext uri="{FF2B5EF4-FFF2-40B4-BE49-F238E27FC236}">
                <a16:creationId xmlns:a16="http://schemas.microsoft.com/office/drawing/2014/main" id="{4B4F92E1-4FE6-4FD3-9D4F-91E8A60379FE}"/>
              </a:ext>
            </a:extLst>
          </p:cNvPr>
          <p:cNvSpPr/>
          <p:nvPr/>
        </p:nvSpPr>
        <p:spPr bwMode="auto">
          <a:xfrm>
            <a:off x="11291887" y="4972024"/>
            <a:ext cx="423333" cy="938509"/>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21" name="TextBox 20">
            <a:extLst>
              <a:ext uri="{FF2B5EF4-FFF2-40B4-BE49-F238E27FC236}">
                <a16:creationId xmlns:a16="http://schemas.microsoft.com/office/drawing/2014/main" id="{A53E2EBD-8871-43AE-B541-09E0950765A2}"/>
              </a:ext>
            </a:extLst>
          </p:cNvPr>
          <p:cNvSpPr txBox="1"/>
          <p:nvPr/>
        </p:nvSpPr>
        <p:spPr>
          <a:xfrm>
            <a:off x="10668000" y="5325862"/>
            <a:ext cx="939800" cy="230832"/>
          </a:xfrm>
          <a:prstGeom prst="rect">
            <a:avLst/>
          </a:prstGeom>
          <a:solidFill>
            <a:schemeClr val="bg1">
              <a:lumMod val="95000"/>
            </a:schemeClr>
          </a:solidFill>
          <a:ln>
            <a:solidFill>
              <a:srgbClr val="0000CC"/>
            </a:solidFill>
          </a:ln>
        </p:spPr>
        <p:txBody>
          <a:bodyPr wrap="square" rtlCol="0">
            <a:spAutoFit/>
          </a:bodyPr>
          <a:lstStyle/>
          <a:p>
            <a:r>
              <a:rPr lang="en-US" sz="1000" b="0" dirty="0">
                <a:solidFill>
                  <a:schemeClr val="tx1"/>
                </a:solidFill>
                <a:effectLst/>
                <a:latin typeface="Arial" panose="020B0604020202020204" pitchFamily="34" charset="0"/>
                <a:cs typeface="Arial" panose="020B0604020202020204" pitchFamily="34" charset="0"/>
              </a:rPr>
              <a:t>gaseous PDs</a:t>
            </a:r>
            <a:endParaRPr lang="en-US" sz="1000" b="0" dirty="0">
              <a:solidFill>
                <a:schemeClr val="tx1"/>
              </a:solidFill>
              <a:effectLst/>
            </a:endParaRPr>
          </a:p>
        </p:txBody>
      </p:sp>
      <p:sp>
        <p:nvSpPr>
          <p:cNvPr id="22" name="Rectangle 21">
            <a:extLst>
              <a:ext uri="{FF2B5EF4-FFF2-40B4-BE49-F238E27FC236}">
                <a16:creationId xmlns:a16="http://schemas.microsoft.com/office/drawing/2014/main" id="{108F14A5-8089-4331-B0CF-C92AFC15AA63}"/>
              </a:ext>
            </a:extLst>
          </p:cNvPr>
          <p:cNvSpPr/>
          <p:nvPr/>
        </p:nvSpPr>
        <p:spPr>
          <a:xfrm rot="1129625">
            <a:off x="9484567" y="712693"/>
            <a:ext cx="1882246" cy="480131"/>
          </a:xfrm>
          <a:prstGeom prst="rect">
            <a:avLst/>
          </a:prstGeom>
          <a:solidFill>
            <a:schemeClr val="bg1"/>
          </a:solidFill>
          <a:ln>
            <a:solidFill>
              <a:schemeClr val="tx1"/>
            </a:solidFill>
          </a:ln>
        </p:spPr>
        <p:txBody>
          <a:bodyPr wrap="none" lIns="91440" tIns="45720" rIns="91440" bIns="45720">
            <a:spAutoFit/>
          </a:bodyPr>
          <a:lstStyle/>
          <a:p>
            <a:pPr algn="ctr"/>
            <a:r>
              <a:rPr lang="en-US" sz="2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Our focus</a:t>
            </a:r>
          </a:p>
        </p:txBody>
      </p:sp>
      <p:sp>
        <p:nvSpPr>
          <p:cNvPr id="23" name="Text Box 73">
            <a:extLst>
              <a:ext uri="{FF2B5EF4-FFF2-40B4-BE49-F238E27FC236}">
                <a16:creationId xmlns:a16="http://schemas.microsoft.com/office/drawing/2014/main" id="{1237D8A1-1237-426A-8BAF-55177C86B475}"/>
              </a:ext>
            </a:extLst>
          </p:cNvPr>
          <p:cNvSpPr txBox="1">
            <a:spLocks noChangeArrowheads="1"/>
          </p:cNvSpPr>
          <p:nvPr/>
        </p:nvSpPr>
        <p:spPr bwMode="auto">
          <a:xfrm>
            <a:off x="9275640" y="5742930"/>
            <a:ext cx="1731027" cy="231475"/>
          </a:xfrm>
          <a:prstGeom prst="rect">
            <a:avLst/>
          </a:prstGeom>
          <a:solidFill>
            <a:schemeClr val="bg1"/>
          </a:solidFill>
          <a:ln w="9525">
            <a:solidFill>
              <a:schemeClr val="tx1"/>
            </a:solidFill>
            <a:miter lim="800000"/>
            <a:headEnd/>
            <a:tailEnd/>
          </a:ln>
          <a:effectLst/>
        </p:spPr>
        <p:txBody>
          <a:bodyPr wrap="square" lIns="92075" tIns="46038" rIns="92075" bIns="46038">
            <a:spAutoFit/>
          </a:bodyPr>
          <a:lstStyle/>
          <a:p>
            <a:pPr>
              <a:spcBef>
                <a:spcPct val="50000"/>
              </a:spcBef>
            </a:pPr>
            <a:r>
              <a:rPr lang="en-US" sz="1000" b="0" i="0" u="none" dirty="0">
                <a:solidFill>
                  <a:schemeClr val="tx1"/>
                </a:solidFill>
                <a:effectLst/>
              </a:rPr>
              <a:t>IEEE NS 62 (2015) 3256</a:t>
            </a:r>
          </a:p>
        </p:txBody>
      </p:sp>
    </p:spTree>
    <p:extLst>
      <p:ext uri="{BB962C8B-B14F-4D97-AF65-F5344CB8AC3E}">
        <p14:creationId xmlns:p14="http://schemas.microsoft.com/office/powerpoint/2010/main" val="3339958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THE CONTEXT OF THE INFN R&amp;D</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36</a:t>
            </a:fld>
            <a:endParaRPr lang="en-US" dirty="0"/>
          </a:p>
        </p:txBody>
      </p:sp>
      <p:sp>
        <p:nvSpPr>
          <p:cNvPr id="11" name="Content Placeholder 8">
            <a:extLst>
              <a:ext uri="{FF2B5EF4-FFF2-40B4-BE49-F238E27FC236}">
                <a16:creationId xmlns:a16="http://schemas.microsoft.com/office/drawing/2014/main" id="{E9D0C3A0-ED0D-4D70-9ECE-54EBAA851A77}"/>
              </a:ext>
            </a:extLst>
          </p:cNvPr>
          <p:cNvSpPr>
            <a:spLocks noGrp="1"/>
          </p:cNvSpPr>
          <p:nvPr>
            <p:ph sz="half" idx="1"/>
          </p:nvPr>
        </p:nvSpPr>
        <p:spPr>
          <a:xfrm>
            <a:off x="397488" y="899386"/>
            <a:ext cx="4962451" cy="5437094"/>
          </a:xfrm>
          <a:ln>
            <a:solidFill>
              <a:srgbClr val="0000CD"/>
            </a:solidFill>
          </a:ln>
        </p:spPr>
        <p:txBody>
          <a:bodyPr>
            <a:normAutofit/>
          </a:bodyPr>
          <a:lstStyle/>
          <a:p>
            <a:pPr marL="0" indent="0">
              <a:buNone/>
            </a:pPr>
            <a:r>
              <a:rPr lang="en-US" sz="1800" b="1" u="sng" dirty="0">
                <a:solidFill>
                  <a:srgbClr val="C00000"/>
                </a:solidFill>
              </a:rPr>
              <a:t>Low p</a:t>
            </a:r>
            <a:r>
              <a:rPr lang="en-US" sz="1800" b="1" dirty="0"/>
              <a:t> </a:t>
            </a:r>
            <a:r>
              <a:rPr lang="en-US" sz="1800" b="1" dirty="0">
                <a:solidFill>
                  <a:srgbClr val="0000CD"/>
                </a:solidFill>
              </a:rPr>
              <a:t>(&lt; 5-6 GeV/c, higher ?)</a:t>
            </a:r>
            <a:endParaRPr lang="en-US" sz="2000" b="1" dirty="0">
              <a:solidFill>
                <a:srgbClr val="0000CD"/>
              </a:solidFill>
            </a:endParaRPr>
          </a:p>
          <a:p>
            <a:r>
              <a:rPr lang="en-US" sz="1800" b="1" dirty="0">
                <a:solidFill>
                  <a:srgbClr val="C00000"/>
                </a:solidFill>
                <a:latin typeface="Arial" panose="020B0604020202020204" pitchFamily="34" charset="0"/>
                <a:cs typeface="Arial" panose="020B0604020202020204" pitchFamily="34" charset="0"/>
              </a:rPr>
              <a:t>Options</a:t>
            </a:r>
          </a:p>
          <a:p>
            <a:pPr lvl="1"/>
            <a:r>
              <a:rPr lang="en-US" sz="1400" b="1" u="sng" dirty="0">
                <a:solidFill>
                  <a:srgbClr val="0000CD"/>
                </a:solidFill>
                <a:latin typeface="Arial" panose="020B0604020202020204" pitchFamily="34" charset="0"/>
                <a:cs typeface="Arial" panose="020B0604020202020204" pitchFamily="34" charset="0"/>
              </a:rPr>
              <a:t>Proximity focusing </a:t>
            </a:r>
            <a:r>
              <a:rPr lang="en-US" sz="1400" b="1" u="sng" dirty="0" err="1">
                <a:solidFill>
                  <a:srgbClr val="0000CD"/>
                </a:solidFill>
                <a:latin typeface="Arial" panose="020B0604020202020204" pitchFamily="34" charset="0"/>
                <a:cs typeface="Arial" panose="020B0604020202020204" pitchFamily="34" charset="0"/>
              </a:rPr>
              <a:t>RICHes</a:t>
            </a:r>
            <a:r>
              <a:rPr lang="en-US" sz="1400" b="1" u="sng" dirty="0">
                <a:solidFill>
                  <a:srgbClr val="0000CD"/>
                </a:solidFill>
                <a:latin typeface="Arial" panose="020B0604020202020204" pitchFamily="34" charset="0"/>
                <a:cs typeface="Arial" panose="020B0604020202020204" pitchFamily="34" charset="0"/>
              </a:rPr>
              <a:t> </a:t>
            </a:r>
            <a:r>
              <a:rPr lang="en-US" sz="1400" b="1" dirty="0">
                <a:solidFill>
                  <a:srgbClr val="0000CD"/>
                </a:solidFill>
                <a:latin typeface="Arial" panose="020B0604020202020204" pitchFamily="34" charset="0"/>
                <a:cs typeface="Arial" panose="020B0604020202020204" pitchFamily="34" charset="0"/>
              </a:rPr>
              <a:t>using </a:t>
            </a:r>
          </a:p>
          <a:p>
            <a:pPr lvl="2"/>
            <a:r>
              <a:rPr lang="en-US" sz="1400" b="1" dirty="0">
                <a:solidFill>
                  <a:srgbClr val="0000CD"/>
                </a:solidFill>
                <a:latin typeface="Arial" panose="020B0604020202020204" pitchFamily="34" charset="0"/>
                <a:cs typeface="Arial" panose="020B0604020202020204" pitchFamily="34" charset="0"/>
              </a:rPr>
              <a:t>C</a:t>
            </a:r>
            <a:r>
              <a:rPr lang="en-US" sz="1400" b="1" baseline="-25000" dirty="0">
                <a:solidFill>
                  <a:srgbClr val="0000CD"/>
                </a:solidFill>
                <a:latin typeface="Arial" panose="020B0604020202020204" pitchFamily="34" charset="0"/>
                <a:cs typeface="Arial" panose="020B0604020202020204" pitchFamily="34" charset="0"/>
              </a:rPr>
              <a:t>6</a:t>
            </a:r>
            <a:r>
              <a:rPr lang="en-US" sz="1400" b="1" dirty="0">
                <a:solidFill>
                  <a:srgbClr val="0000CD"/>
                </a:solidFill>
                <a:latin typeface="Arial" panose="020B0604020202020204" pitchFamily="34" charset="0"/>
                <a:cs typeface="Arial" panose="020B0604020202020204" pitchFamily="34" charset="0"/>
              </a:rPr>
              <a:t>F</a:t>
            </a:r>
            <a:r>
              <a:rPr lang="en-US" sz="1400" b="1" baseline="-25000" dirty="0">
                <a:solidFill>
                  <a:srgbClr val="0000CD"/>
                </a:solidFill>
                <a:latin typeface="Arial" panose="020B0604020202020204" pitchFamily="34" charset="0"/>
                <a:cs typeface="Arial" panose="020B0604020202020204" pitchFamily="34" charset="0"/>
              </a:rPr>
              <a:t>14</a:t>
            </a:r>
            <a:r>
              <a:rPr lang="en-US" sz="1400" b="1" dirty="0">
                <a:solidFill>
                  <a:srgbClr val="0000CD"/>
                </a:solidFill>
                <a:latin typeface="Arial" panose="020B0604020202020204" pitchFamily="34" charset="0"/>
                <a:cs typeface="Arial" panose="020B0604020202020204" pitchFamily="34" charset="0"/>
              </a:rPr>
              <a:t> (or analogous) </a:t>
            </a:r>
          </a:p>
          <a:p>
            <a:pPr lvl="2"/>
            <a:r>
              <a:rPr lang="en-US" sz="1400" b="1" dirty="0">
                <a:solidFill>
                  <a:srgbClr val="0000CD"/>
                </a:solidFill>
                <a:latin typeface="Arial" panose="020B0604020202020204" pitchFamily="34" charset="0"/>
                <a:cs typeface="Arial" panose="020B0604020202020204" pitchFamily="34" charset="0"/>
              </a:rPr>
              <a:t>aerogel</a:t>
            </a:r>
          </a:p>
          <a:p>
            <a:pPr lvl="1"/>
            <a:r>
              <a:rPr lang="en-US" sz="1400" b="1" u="sng" dirty="0">
                <a:solidFill>
                  <a:srgbClr val="0000CD"/>
                </a:solidFill>
                <a:latin typeface="Arial" panose="020B0604020202020204" pitchFamily="34" charset="0"/>
                <a:cs typeface="Arial" panose="020B0604020202020204" pitchFamily="34" charset="0"/>
              </a:rPr>
              <a:t>DIRC</a:t>
            </a:r>
            <a:r>
              <a:rPr lang="en-US" sz="1400" b="1" dirty="0">
                <a:solidFill>
                  <a:srgbClr val="0000CD"/>
                </a:solidFill>
                <a:latin typeface="Arial" panose="020B0604020202020204" pitchFamily="34" charset="0"/>
                <a:cs typeface="Arial" panose="020B0604020202020204" pitchFamily="34" charset="0"/>
              </a:rPr>
              <a:t> &amp; derived detectors</a:t>
            </a:r>
          </a:p>
          <a:p>
            <a:pPr lvl="2"/>
            <a:r>
              <a:rPr lang="en-US" sz="1400" b="1" dirty="0">
                <a:solidFill>
                  <a:srgbClr val="0000CD"/>
                </a:solidFill>
                <a:latin typeface="Arial" panose="020B0604020202020204" pitchFamily="34" charset="0"/>
                <a:cs typeface="Arial" panose="020B0604020202020204" pitchFamily="34" charset="0"/>
              </a:rPr>
              <a:t>FDIRC, TOP, TORCH	</a:t>
            </a:r>
          </a:p>
          <a:p>
            <a:pPr lvl="1"/>
            <a:r>
              <a:rPr lang="en-US" sz="1400" b="1" dirty="0">
                <a:solidFill>
                  <a:srgbClr val="0000CD"/>
                </a:solidFill>
                <a:latin typeface="Arial" panose="020B0604020202020204" pitchFamily="34" charset="0"/>
                <a:cs typeface="Arial" panose="020B0604020202020204" pitchFamily="34" charset="0"/>
              </a:rPr>
              <a:t>Alternative approaches</a:t>
            </a:r>
          </a:p>
          <a:p>
            <a:pPr lvl="2"/>
            <a:r>
              <a:rPr lang="en-US" sz="1400" b="1" dirty="0">
                <a:solidFill>
                  <a:srgbClr val="0000CD"/>
                </a:solidFill>
                <a:latin typeface="Arial" panose="020B0604020202020204" pitchFamily="34" charset="0"/>
                <a:cs typeface="Arial" panose="020B0604020202020204" pitchFamily="34" charset="0"/>
              </a:rPr>
              <a:t>New </a:t>
            </a:r>
            <a:r>
              <a:rPr lang="en-US" sz="1400" b="1" u="sng" dirty="0">
                <a:solidFill>
                  <a:srgbClr val="0000CD"/>
                </a:solidFill>
                <a:latin typeface="Arial" panose="020B0604020202020204" pitchFamily="34" charset="0"/>
                <a:cs typeface="Arial" panose="020B0604020202020204" pitchFamily="34" charset="0"/>
              </a:rPr>
              <a:t>TOF</a:t>
            </a:r>
            <a:r>
              <a:rPr lang="en-US" sz="1400" b="1" dirty="0">
                <a:solidFill>
                  <a:srgbClr val="0000CD"/>
                </a:solidFill>
                <a:latin typeface="Arial" panose="020B0604020202020204" pitchFamily="34" charset="0"/>
                <a:cs typeface="Arial" panose="020B0604020202020204" pitchFamily="34" charset="0"/>
              </a:rPr>
              <a:t> perspectives</a:t>
            </a:r>
          </a:p>
          <a:p>
            <a:pPr lvl="2"/>
            <a:r>
              <a:rPr lang="en-US" sz="1400" b="1" u="sng" dirty="0">
                <a:solidFill>
                  <a:srgbClr val="0000CD"/>
                </a:solidFill>
                <a:latin typeface="Arial" panose="020B0604020202020204" pitchFamily="34" charset="0"/>
                <a:cs typeface="Arial" panose="020B0604020202020204" pitchFamily="34" charset="0"/>
              </a:rPr>
              <a:t>Improved </a:t>
            </a:r>
            <a:r>
              <a:rPr lang="en-US" sz="1400" b="1" u="sng" dirty="0" err="1">
                <a:solidFill>
                  <a:srgbClr val="0000CD"/>
                </a:solidFill>
                <a:latin typeface="Arial" panose="020B0604020202020204" pitchFamily="34" charset="0"/>
                <a:cs typeface="Arial" panose="020B0604020202020204" pitchFamily="34" charset="0"/>
              </a:rPr>
              <a:t>dE</a:t>
            </a:r>
            <a:r>
              <a:rPr lang="en-US" sz="1400" b="1" u="sng" dirty="0">
                <a:solidFill>
                  <a:srgbClr val="0000CD"/>
                </a:solidFill>
                <a:latin typeface="Arial" panose="020B0604020202020204" pitchFamily="34" charset="0"/>
                <a:cs typeface="Arial" panose="020B0604020202020204" pitchFamily="34" charset="0"/>
              </a:rPr>
              <a:t>/dx </a:t>
            </a:r>
            <a:r>
              <a:rPr lang="en-US" sz="1400" b="1" dirty="0">
                <a:solidFill>
                  <a:srgbClr val="0000CD"/>
                </a:solidFill>
                <a:latin typeface="Arial" panose="020B0604020202020204" pitchFamily="34" charset="0"/>
                <a:cs typeface="Arial" panose="020B0604020202020204" pitchFamily="34" charset="0"/>
              </a:rPr>
              <a:t>by cluster counting in gas</a:t>
            </a:r>
          </a:p>
          <a:p>
            <a:pPr lvl="2"/>
            <a:endParaRPr lang="en-US" sz="1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400" b="1" dirty="0">
                <a:solidFill>
                  <a:srgbClr val="0000CD"/>
                </a:solidFill>
                <a:effectLst/>
                <a:latin typeface="Arial" panose="020B0604020202020204" pitchFamily="34" charset="0"/>
                <a:cs typeface="Arial" panose="020B0604020202020204" pitchFamily="34" charset="0"/>
              </a:rPr>
              <a:t>Progress related to numerous </a:t>
            </a:r>
            <a:r>
              <a:rPr lang="en-US" sz="1400" b="1" dirty="0">
                <a:solidFill>
                  <a:srgbClr val="C00000"/>
                </a:solidFill>
                <a:effectLst/>
                <a:latin typeface="Arial" panose="020B0604020202020204" pitchFamily="34" charset="0"/>
                <a:cs typeface="Arial" panose="020B0604020202020204" pitchFamily="34" charset="0"/>
              </a:rPr>
              <a:t>new projects</a:t>
            </a:r>
            <a:r>
              <a:rPr lang="en-US" sz="1400" b="1" dirty="0">
                <a:effectLst/>
                <a:latin typeface="Arial" panose="020B0604020202020204" pitchFamily="34" charset="0"/>
                <a:cs typeface="Arial" panose="020B0604020202020204" pitchFamily="34" charset="0"/>
              </a:rPr>
              <a:t>:</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Belle-II barrel</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Belle-II forward</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CLAS12</a:t>
            </a:r>
          </a:p>
          <a:p>
            <a:pPr marL="800100" lvl="1" indent="-342900">
              <a:buFont typeface="Arial" panose="020B0604020202020204" pitchFamily="34" charset="0"/>
              <a:buChar char="•"/>
            </a:pPr>
            <a:r>
              <a:rPr lang="en-US" sz="1200" b="1" dirty="0" err="1">
                <a:solidFill>
                  <a:schemeClr val="tx1"/>
                </a:solidFill>
                <a:latin typeface="Arial" panose="020B0604020202020204" pitchFamily="34" charset="0"/>
                <a:cs typeface="Arial" panose="020B0604020202020204" pitchFamily="34" charset="0"/>
              </a:rPr>
              <a:t>GlueX</a:t>
            </a:r>
            <a:endParaRPr lang="en-US" sz="1200" b="1" dirty="0">
              <a:solidFill>
                <a:schemeClr val="tx1"/>
              </a:solidFill>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barrel</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end-caps</a:t>
            </a:r>
          </a:p>
          <a:p>
            <a:pPr marL="800100" lvl="1" indent="-342900">
              <a:buFont typeface="Arial" panose="020B0604020202020204" pitchFamily="34" charset="0"/>
              <a:buChar char="•"/>
            </a:pPr>
            <a:r>
              <a:rPr lang="en-US" sz="1200" b="1" dirty="0">
                <a:solidFill>
                  <a:schemeClr val="tx1"/>
                </a:solidFill>
                <a:latin typeface="Arial" panose="020B0604020202020204" pitchFamily="34" charset="0"/>
                <a:cs typeface="Arial" panose="020B0604020202020204" pitchFamily="34" charset="0"/>
              </a:rPr>
              <a:t>Panda forward</a:t>
            </a:r>
          </a:p>
          <a:p>
            <a:pPr marL="800100" lvl="1" indent="-342900">
              <a:buFont typeface="Arial" panose="020B0604020202020204" pitchFamily="34" charset="0"/>
              <a:buChar char="•"/>
            </a:pPr>
            <a:r>
              <a:rPr lang="en-US" sz="1200" b="1" dirty="0" err="1">
                <a:solidFill>
                  <a:schemeClr val="tx1"/>
                </a:solidFill>
                <a:latin typeface="Arial" panose="020B0604020202020204" pitchFamily="34" charset="0"/>
                <a:cs typeface="Arial" panose="020B0604020202020204" pitchFamily="34" charset="0"/>
              </a:rPr>
              <a:t>LHCb</a:t>
            </a:r>
            <a:r>
              <a:rPr lang="en-US" sz="1200" b="1" dirty="0">
                <a:solidFill>
                  <a:schemeClr val="tx1"/>
                </a:solidFill>
                <a:latin typeface="Arial" panose="020B0604020202020204" pitchFamily="34" charset="0"/>
                <a:cs typeface="Arial" panose="020B0604020202020204" pitchFamily="34" charset="0"/>
              </a:rPr>
              <a:t>-Torch</a:t>
            </a:r>
          </a:p>
          <a:p>
            <a:endParaRPr lang="en-US" sz="1200" b="1" dirty="0">
              <a:effectLst/>
              <a:latin typeface="Arial" panose="020B0604020202020204" pitchFamily="34" charset="0"/>
              <a:cs typeface="Arial" panose="020B0604020202020204" pitchFamily="34" charset="0"/>
            </a:endParaRPr>
          </a:p>
          <a:p>
            <a:endParaRPr lang="en-US" sz="1800" b="1" dirty="0"/>
          </a:p>
        </p:txBody>
      </p:sp>
      <p:sp>
        <p:nvSpPr>
          <p:cNvPr id="12" name="Content Placeholder 9">
            <a:extLst>
              <a:ext uri="{FF2B5EF4-FFF2-40B4-BE49-F238E27FC236}">
                <a16:creationId xmlns:a16="http://schemas.microsoft.com/office/drawing/2014/main" id="{BBD490FA-BE82-4FA2-95B8-7150D5D372C8}"/>
              </a:ext>
            </a:extLst>
          </p:cNvPr>
          <p:cNvSpPr txBox="1">
            <a:spLocks/>
          </p:cNvSpPr>
          <p:nvPr/>
        </p:nvSpPr>
        <p:spPr>
          <a:xfrm>
            <a:off x="6552586" y="815447"/>
            <a:ext cx="5258414" cy="5661553"/>
          </a:xfrm>
          <a:prstGeom prst="rect">
            <a:avLst/>
          </a:prstGeom>
          <a:solidFill>
            <a:schemeClr val="bg1"/>
          </a:solidFill>
          <a:ln>
            <a:solidFill>
              <a:srgbClr val="0000CC"/>
            </a:solidFill>
          </a:ln>
        </p:spPr>
        <p:txBody>
          <a:bodyPr/>
          <a:lstStyle>
            <a:lvl1pPr marL="571500" indent="-571500" algn="l" rtl="0" eaLnBrk="0" fontAlgn="base" hangingPunct="0">
              <a:lnSpc>
                <a:spcPct val="90000"/>
              </a:lnSpc>
              <a:spcBef>
                <a:spcPct val="30000"/>
              </a:spcBef>
              <a:spcAft>
                <a:spcPct val="0"/>
              </a:spcAft>
              <a:buClr>
                <a:schemeClr val="hlink"/>
              </a:buClr>
              <a:buFont typeface="Wingdings" pitchFamily="2" charset="2"/>
              <a:buChar char="§"/>
              <a:defRPr sz="2000" b="1">
                <a:solidFill>
                  <a:srgbClr val="0000CC"/>
                </a:solidFill>
                <a:effectLst>
                  <a:outerShdw blurRad="38100" dist="38100" dir="2700000" algn="tl">
                    <a:srgbClr val="C0C0C0"/>
                  </a:outerShdw>
                </a:effectLst>
                <a:latin typeface="+mn-lt"/>
                <a:ea typeface="+mn-ea"/>
                <a:cs typeface="+mn-cs"/>
              </a:defRPr>
            </a:lvl1pPr>
            <a:lvl2pPr marL="1047750" indent="-285750" algn="l" rtl="0" eaLnBrk="0" fontAlgn="base" hangingPunct="0">
              <a:lnSpc>
                <a:spcPct val="90000"/>
              </a:lnSpc>
              <a:spcBef>
                <a:spcPct val="30000"/>
              </a:spcBef>
              <a:spcAft>
                <a:spcPct val="0"/>
              </a:spcAft>
              <a:buClr>
                <a:srgbClr val="0000CC"/>
              </a:buClr>
              <a:buFont typeface="Wingdings" pitchFamily="2" charset="2"/>
              <a:buChar char="§"/>
              <a:defRPr b="1">
                <a:solidFill>
                  <a:srgbClr val="0000CC"/>
                </a:solidFill>
                <a:latin typeface="+mn-lt"/>
              </a:defRPr>
            </a:lvl2pPr>
            <a:lvl3pPr marL="1562100" indent="-228600" algn="l" rtl="0" eaLnBrk="0" fontAlgn="base" hangingPunct="0">
              <a:lnSpc>
                <a:spcPct val="90000"/>
              </a:lnSpc>
              <a:spcBef>
                <a:spcPct val="30000"/>
              </a:spcBef>
              <a:spcAft>
                <a:spcPct val="0"/>
              </a:spcAft>
              <a:buClr>
                <a:srgbClr val="0000CC"/>
              </a:buClr>
              <a:buSzPct val="40000"/>
              <a:buFont typeface="Wingdings" pitchFamily="2" charset="2"/>
              <a:buChar char="¨"/>
              <a:defRPr sz="1600" b="1">
                <a:solidFill>
                  <a:srgbClr val="0000CC"/>
                </a:solidFill>
                <a:latin typeface="+mn-lt"/>
              </a:defRPr>
            </a:lvl3pPr>
            <a:lvl4pPr marL="1924050" indent="-171450" algn="l" rtl="0" eaLnBrk="0" fontAlgn="base" hangingPunct="0">
              <a:lnSpc>
                <a:spcPct val="90000"/>
              </a:lnSpc>
              <a:spcBef>
                <a:spcPct val="30000"/>
              </a:spcBef>
              <a:spcAft>
                <a:spcPct val="0"/>
              </a:spcAft>
              <a:buClr>
                <a:schemeClr val="tx1"/>
              </a:buClr>
              <a:buSzPct val="70000"/>
              <a:buFont typeface="Wingdings" pitchFamily="2" charset="2"/>
              <a:buChar char=""/>
              <a:defRPr sz="1400" b="1">
                <a:solidFill>
                  <a:srgbClr val="0000CC"/>
                </a:solidFill>
                <a:latin typeface="+mn-lt"/>
              </a:defRPr>
            </a:lvl4pPr>
            <a:lvl5pPr marL="2286000" indent="-171450" algn="l" rtl="0" eaLnBrk="0" fontAlgn="base" hangingPunct="0">
              <a:lnSpc>
                <a:spcPct val="90000"/>
              </a:lnSpc>
              <a:spcBef>
                <a:spcPct val="30000"/>
              </a:spcBef>
              <a:spcAft>
                <a:spcPct val="0"/>
              </a:spcAft>
              <a:buChar char="·"/>
              <a:defRPr sz="1200" b="1">
                <a:solidFill>
                  <a:srgbClr val="0000CC"/>
                </a:solidFill>
                <a:latin typeface="+mn-lt"/>
              </a:defRPr>
            </a:lvl5pPr>
            <a:lvl6pPr marL="2743200" indent="-171450" algn="l" rtl="0" eaLnBrk="0" fontAlgn="base" hangingPunct="0">
              <a:lnSpc>
                <a:spcPct val="90000"/>
              </a:lnSpc>
              <a:spcBef>
                <a:spcPct val="30000"/>
              </a:spcBef>
              <a:spcAft>
                <a:spcPct val="0"/>
              </a:spcAft>
              <a:buChar char="·"/>
              <a:defRPr sz="1200" b="1">
                <a:solidFill>
                  <a:schemeClr val="tx1"/>
                </a:solidFill>
                <a:latin typeface="+mn-lt"/>
              </a:defRPr>
            </a:lvl6pPr>
            <a:lvl7pPr marL="3200400" indent="-171450" algn="l" rtl="0" eaLnBrk="0" fontAlgn="base" hangingPunct="0">
              <a:lnSpc>
                <a:spcPct val="90000"/>
              </a:lnSpc>
              <a:spcBef>
                <a:spcPct val="30000"/>
              </a:spcBef>
              <a:spcAft>
                <a:spcPct val="0"/>
              </a:spcAft>
              <a:buChar char="·"/>
              <a:defRPr sz="1200" b="1">
                <a:solidFill>
                  <a:schemeClr val="tx1"/>
                </a:solidFill>
                <a:latin typeface="+mn-lt"/>
              </a:defRPr>
            </a:lvl7pPr>
            <a:lvl8pPr marL="3657600" indent="-171450" algn="l" rtl="0" eaLnBrk="0" fontAlgn="base" hangingPunct="0">
              <a:lnSpc>
                <a:spcPct val="90000"/>
              </a:lnSpc>
              <a:spcBef>
                <a:spcPct val="30000"/>
              </a:spcBef>
              <a:spcAft>
                <a:spcPct val="0"/>
              </a:spcAft>
              <a:buChar char="·"/>
              <a:defRPr sz="1200" b="1">
                <a:solidFill>
                  <a:schemeClr val="tx1"/>
                </a:solidFill>
                <a:latin typeface="+mn-lt"/>
              </a:defRPr>
            </a:lvl8pPr>
            <a:lvl9pPr marL="4114800" indent="-171450" algn="l" rtl="0" eaLnBrk="0" fontAlgn="base" hangingPunct="0">
              <a:lnSpc>
                <a:spcPct val="90000"/>
              </a:lnSpc>
              <a:spcBef>
                <a:spcPct val="30000"/>
              </a:spcBef>
              <a:spcAft>
                <a:spcPct val="0"/>
              </a:spcAft>
              <a:buChar char="·"/>
              <a:defRPr sz="1200" b="1">
                <a:solidFill>
                  <a:schemeClr val="tx1"/>
                </a:solidFill>
                <a:latin typeface="+mn-lt"/>
              </a:defRPr>
            </a:lvl9pPr>
          </a:lstStyle>
          <a:p>
            <a:pPr marL="0" indent="0">
              <a:buFont typeface="Wingdings" pitchFamily="2" charset="2"/>
              <a:buNone/>
            </a:pPr>
            <a:r>
              <a:rPr lang="en-US" u="sng" kern="0" dirty="0">
                <a:solidFill>
                  <a:srgbClr val="C00000"/>
                </a:solidFill>
              </a:rPr>
              <a:t>High p</a:t>
            </a:r>
            <a:r>
              <a:rPr lang="en-US" kern="0" dirty="0"/>
              <a:t> (&gt; 1-4 GeV/c)</a:t>
            </a:r>
          </a:p>
          <a:p>
            <a:r>
              <a:rPr lang="en-US" sz="1800" kern="0" dirty="0">
                <a:solidFill>
                  <a:srgbClr val="C00000"/>
                </a:solidFill>
                <a:latin typeface="Arial" panose="020B0604020202020204" pitchFamily="34" charset="0"/>
                <a:cs typeface="Arial" panose="020B0604020202020204" pitchFamily="34" charset="0"/>
              </a:rPr>
              <a:t>Option</a:t>
            </a:r>
          </a:p>
          <a:p>
            <a:pPr lvl="1"/>
            <a:r>
              <a:rPr lang="en-US" sz="1400" kern="0" dirty="0">
                <a:effectLst/>
                <a:latin typeface="Arial" panose="020B0604020202020204" pitchFamily="34" charset="0"/>
                <a:cs typeface="Arial" panose="020B0604020202020204" pitchFamily="34" charset="0"/>
              </a:rPr>
              <a:t>Focusing </a:t>
            </a:r>
            <a:r>
              <a:rPr lang="en-US" sz="1400" kern="0" dirty="0" err="1">
                <a:effectLst/>
                <a:latin typeface="Arial" panose="020B0604020202020204" pitchFamily="34" charset="0"/>
                <a:cs typeface="Arial" panose="020B0604020202020204" pitchFamily="34" charset="0"/>
              </a:rPr>
              <a:t>RICHes</a:t>
            </a:r>
            <a:r>
              <a:rPr lang="en-US" sz="1400" kern="0" dirty="0">
                <a:effectLst/>
                <a:latin typeface="Arial" panose="020B0604020202020204" pitchFamily="34" charset="0"/>
                <a:cs typeface="Arial" panose="020B0604020202020204" pitchFamily="34" charset="0"/>
              </a:rPr>
              <a:t> with </a:t>
            </a:r>
            <a:r>
              <a:rPr lang="en-US" sz="1400" u="sng" kern="0" dirty="0">
                <a:effectLst/>
                <a:latin typeface="Arial" panose="020B0604020202020204" pitchFamily="34" charset="0"/>
                <a:cs typeface="Arial" panose="020B0604020202020204" pitchFamily="34" charset="0"/>
              </a:rPr>
              <a:t>extended gaseous radiator</a:t>
            </a:r>
          </a:p>
          <a:p>
            <a:pPr marL="342900" indent="-342900">
              <a:buFont typeface="Arial" panose="020B0604020202020204" pitchFamily="34" charset="0"/>
              <a:buChar char="•"/>
            </a:pPr>
            <a:r>
              <a:rPr lang="en-US" sz="1700" kern="0" dirty="0">
                <a:effectLst/>
                <a:latin typeface="Arial" panose="020B0604020202020204" pitchFamily="34" charset="0"/>
                <a:cs typeface="Arial" panose="020B0604020202020204" pitchFamily="34" charset="0"/>
              </a:rPr>
              <a:t>Presently only </a:t>
            </a:r>
            <a:r>
              <a:rPr lang="en-US" sz="1700" kern="0" dirty="0">
                <a:solidFill>
                  <a:srgbClr val="C00000"/>
                </a:solidFill>
                <a:effectLst/>
                <a:latin typeface="Arial" panose="020B0604020202020204" pitchFamily="34" charset="0"/>
                <a:cs typeface="Arial" panose="020B0604020202020204" pitchFamily="34" charset="0"/>
              </a:rPr>
              <a:t>3 running high-p </a:t>
            </a:r>
            <a:r>
              <a:rPr lang="en-US" sz="1700" kern="0" dirty="0" err="1">
                <a:solidFill>
                  <a:srgbClr val="C00000"/>
                </a:solidFill>
                <a:effectLst/>
                <a:latin typeface="Arial" panose="020B0604020202020204" pitchFamily="34" charset="0"/>
                <a:cs typeface="Arial" panose="020B0604020202020204" pitchFamily="34" charset="0"/>
              </a:rPr>
              <a:t>RICHes</a:t>
            </a:r>
            <a:r>
              <a:rPr lang="en-US" sz="1700" kern="0" dirty="0">
                <a:effectLst/>
                <a:latin typeface="Arial" panose="020B0604020202020204" pitchFamily="34" charset="0"/>
                <a:cs typeface="Arial" panose="020B0604020202020204" pitchFamily="34" charset="0"/>
              </a:rPr>
              <a:t>:</a:t>
            </a:r>
          </a:p>
          <a:p>
            <a:pPr marL="800100" lvl="1" indent="-342900">
              <a:buFont typeface="Arial" panose="020B0604020202020204" pitchFamily="34" charset="0"/>
              <a:buChar char="•"/>
            </a:pPr>
            <a:r>
              <a:rPr lang="en-US" sz="1200" kern="0" dirty="0" err="1">
                <a:solidFill>
                  <a:schemeClr val="tx1"/>
                </a:solidFill>
                <a:effectLst/>
                <a:latin typeface="Arial" panose="020B0604020202020204" pitchFamily="34" charset="0"/>
                <a:cs typeface="Arial" panose="020B0604020202020204" pitchFamily="34" charset="0"/>
              </a:rPr>
              <a:t>LHCb</a:t>
            </a:r>
            <a:r>
              <a:rPr lang="en-US" sz="1200" kern="0" dirty="0">
                <a:solidFill>
                  <a:schemeClr val="tx1"/>
                </a:solidFill>
                <a:effectLst/>
                <a:latin typeface="Arial" panose="020B0604020202020204" pitchFamily="34" charset="0"/>
                <a:cs typeface="Arial" panose="020B0604020202020204" pitchFamily="34" charset="0"/>
              </a:rPr>
              <a:t> (2-counter system)</a:t>
            </a:r>
          </a:p>
          <a:p>
            <a:pPr marL="800100" lvl="1" indent="-342900">
              <a:buFont typeface="Arial" panose="020B0604020202020204" pitchFamily="34" charset="0"/>
              <a:buChar char="•"/>
            </a:pPr>
            <a:r>
              <a:rPr lang="en-US" sz="1200" kern="0" dirty="0">
                <a:solidFill>
                  <a:schemeClr val="bg1">
                    <a:lumMod val="50000"/>
                  </a:schemeClr>
                </a:solidFill>
                <a:effectLst/>
                <a:latin typeface="Arial" panose="020B0604020202020204" pitchFamily="34" charset="0"/>
                <a:cs typeface="Arial" panose="020B0604020202020204" pitchFamily="34" charset="0"/>
              </a:rPr>
              <a:t>NA62 (non h-PID!)</a:t>
            </a:r>
          </a:p>
          <a:p>
            <a:pPr marL="800100" lvl="1" indent="-342900">
              <a:buFont typeface="Arial" panose="020B0604020202020204" pitchFamily="34" charset="0"/>
              <a:buChar char="•"/>
            </a:pPr>
            <a:r>
              <a:rPr lang="en-US" sz="1200" kern="0" dirty="0">
                <a:solidFill>
                  <a:schemeClr val="tx1"/>
                </a:solidFill>
                <a:effectLst/>
                <a:latin typeface="Arial" panose="020B0604020202020204" pitchFamily="34" charset="0"/>
                <a:cs typeface="Arial" panose="020B0604020202020204" pitchFamily="34" charset="0"/>
              </a:rPr>
              <a:t>COMPASS, </a:t>
            </a:r>
            <a:r>
              <a:rPr lang="en-US" sz="1200" u="sng" kern="0" dirty="0">
                <a:solidFill>
                  <a:schemeClr val="tx1"/>
                </a:solidFill>
                <a:effectLst/>
                <a:latin typeface="Arial" panose="020B0604020202020204" pitchFamily="34" charset="0"/>
                <a:cs typeface="Arial" panose="020B0604020202020204" pitchFamily="34" charset="0"/>
              </a:rPr>
              <a:t>upgraded</a:t>
            </a:r>
            <a:r>
              <a:rPr lang="en-US" sz="1200" kern="0" dirty="0">
                <a:solidFill>
                  <a:schemeClr val="tx1"/>
                </a:solidFill>
                <a:effectLst/>
                <a:latin typeface="Arial" panose="020B0604020202020204" pitchFamily="34" charset="0"/>
                <a:cs typeface="Arial" panose="020B0604020202020204" pitchFamily="34" charset="0"/>
              </a:rPr>
              <a:t> : novel MPGD-based PDs</a:t>
            </a:r>
          </a:p>
          <a:p>
            <a:pPr marL="800100" lvl="1" indent="-342900">
              <a:buFont typeface="Arial" panose="020B0604020202020204" pitchFamily="34" charset="0"/>
              <a:buChar char="•"/>
            </a:pPr>
            <a:endParaRPr lang="en-US" sz="1200" kern="0" dirty="0">
              <a:solidFill>
                <a:schemeClr val="tx1"/>
              </a:solidFill>
              <a:effectLst/>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1800" kern="0" dirty="0">
                <a:solidFill>
                  <a:srgbClr val="C00000"/>
                </a:solidFill>
                <a:effectLst/>
                <a:latin typeface="Arial" panose="020B0604020202020204" pitchFamily="34" charset="0"/>
                <a:cs typeface="Arial" panose="020B0604020202020204" pitchFamily="34" charset="0"/>
              </a:rPr>
              <a:t>Further</a:t>
            </a:r>
            <a:r>
              <a:rPr lang="en-US" sz="1800" kern="0" dirty="0">
                <a:effectLst/>
                <a:latin typeface="Arial" panose="020B0604020202020204" pitchFamily="34" charset="0"/>
                <a:cs typeface="Arial" panose="020B0604020202020204" pitchFamily="34" charset="0"/>
              </a:rPr>
              <a:t> future </a:t>
            </a:r>
            <a:r>
              <a:rPr lang="en-US" sz="1800" kern="0" dirty="0">
                <a:solidFill>
                  <a:srgbClr val="C00000"/>
                </a:solidFill>
                <a:effectLst/>
                <a:latin typeface="Arial" panose="020B0604020202020204" pitchFamily="34" charset="0"/>
                <a:cs typeface="Arial" panose="020B0604020202020204" pitchFamily="34" charset="0"/>
              </a:rPr>
              <a:t>projects</a:t>
            </a:r>
            <a:r>
              <a:rPr lang="en-US" sz="1800" kern="0" dirty="0">
                <a:effectLst/>
                <a:latin typeface="Arial" panose="020B0604020202020204" pitchFamily="34" charset="0"/>
                <a:cs typeface="Arial" panose="020B0604020202020204" pitchFamily="34" charset="0"/>
              </a:rPr>
              <a:t>: </a:t>
            </a:r>
          </a:p>
          <a:p>
            <a:pPr marL="800100" lvl="1" indent="-342900">
              <a:buFont typeface="Arial" panose="020B0604020202020204" pitchFamily="34" charset="0"/>
              <a:buChar char="•"/>
            </a:pPr>
            <a:r>
              <a:rPr lang="en-US" sz="1200" kern="0" dirty="0">
                <a:effectLst/>
                <a:latin typeface="Arial" panose="020B0604020202020204" pitchFamily="34" charset="0"/>
                <a:cs typeface="Arial" panose="020B0604020202020204" pitchFamily="34" charset="0"/>
              </a:rPr>
              <a:t>Only </a:t>
            </a:r>
            <a:r>
              <a:rPr lang="en-US" sz="1200" kern="0" dirty="0">
                <a:solidFill>
                  <a:srgbClr val="C00000"/>
                </a:solidFill>
                <a:effectLst/>
                <a:latin typeface="Arial" panose="020B0604020202020204" pitchFamily="34" charset="0"/>
                <a:cs typeface="Arial" panose="020B0604020202020204" pitchFamily="34" charset="0"/>
              </a:rPr>
              <a:t>EIC</a:t>
            </a:r>
          </a:p>
          <a:p>
            <a:pPr marL="457200" lvl="1" indent="0">
              <a:buFont typeface="Wingdings" pitchFamily="2" charset="2"/>
              <a:buNone/>
            </a:pPr>
            <a:endParaRPr lang="en-US" sz="1200" kern="0" dirty="0">
              <a:solidFill>
                <a:schemeClr val="tx1"/>
              </a:solidFill>
              <a:effectLst/>
              <a:latin typeface="Arial" panose="020B0604020202020204" pitchFamily="34" charset="0"/>
              <a:cs typeface="Arial" panose="020B0604020202020204" pitchFamily="34" charset="0"/>
            </a:endParaRPr>
          </a:p>
          <a:p>
            <a:pPr marL="457200" lvl="1" indent="0">
              <a:buFont typeface="Wingdings" pitchFamily="2" charset="2"/>
              <a:buNone/>
            </a:pPr>
            <a:endParaRPr lang="en-US" sz="1200" kern="0" dirty="0">
              <a:solidFill>
                <a:schemeClr val="tx1"/>
              </a:solidFill>
              <a:effectLst/>
              <a:latin typeface="Arial" panose="020B0604020202020204" pitchFamily="34" charset="0"/>
              <a:cs typeface="Arial" panose="020B0604020202020204" pitchFamily="34" charset="0"/>
            </a:endParaRPr>
          </a:p>
          <a:p>
            <a:r>
              <a:rPr lang="en-US" sz="1200" kern="0" dirty="0">
                <a:effectLst/>
                <a:latin typeface="Arial" panose="020B0604020202020204" pitchFamily="34" charset="0"/>
                <a:cs typeface="Arial" panose="020B0604020202020204" pitchFamily="34" charset="0"/>
              </a:rPr>
              <a:t>Can the radiator be “thinner” to avoid gigantic sizes: (advantages for colliders, also for fixed target)?</a:t>
            </a:r>
          </a:p>
          <a:p>
            <a:pPr marL="0" indent="0">
              <a:buFont typeface="Wingdings" pitchFamily="2" charset="2"/>
              <a:buNone/>
            </a:pPr>
            <a:r>
              <a:rPr lang="en-US" sz="1200" kern="0" dirty="0">
                <a:solidFill>
                  <a:srgbClr val="C00000"/>
                </a:solidFill>
                <a:latin typeface="Arial" panose="020B0604020202020204" pitchFamily="34" charset="0"/>
                <a:cs typeface="Arial" panose="020B0604020202020204" pitchFamily="34" charset="0"/>
              </a:rPr>
              <a:t>              </a:t>
            </a:r>
            <a:r>
              <a:rPr lang="en-US" sz="1200" u="sng" kern="0" dirty="0">
                <a:solidFill>
                  <a:srgbClr val="C00000"/>
                </a:solidFill>
                <a:effectLst/>
                <a:latin typeface="Arial" panose="020B0604020202020204" pitchFamily="34" charset="0"/>
                <a:cs typeface="Arial" panose="020B0604020202020204" pitchFamily="34" charset="0"/>
              </a:rPr>
              <a:t>namely more detected photons per unit radiator length</a:t>
            </a:r>
            <a:endParaRPr lang="en-US" sz="1200" kern="0" dirty="0">
              <a:effectLst/>
              <a:latin typeface="Arial" panose="020B0604020202020204" pitchFamily="34" charset="0"/>
              <a:cs typeface="Arial" panose="020B0604020202020204" pitchFamily="34" charset="0"/>
            </a:endParaRPr>
          </a:p>
          <a:p>
            <a:r>
              <a:rPr lang="en-US" sz="1200" kern="0" dirty="0">
                <a:solidFill>
                  <a:schemeClr val="tx1"/>
                </a:solidFill>
                <a:effectLst/>
                <a:latin typeface="Arial" panose="020B0604020202020204" pitchFamily="34" charset="0"/>
                <a:cs typeface="Arial" panose="020B0604020202020204" pitchFamily="34" charset="0"/>
              </a:rPr>
              <a:t>proposed so far</a:t>
            </a:r>
          </a:p>
          <a:p>
            <a:pPr lvl="1"/>
            <a:r>
              <a:rPr lang="en-US" sz="1200" kern="0" dirty="0">
                <a:effectLst/>
                <a:latin typeface="Arial" panose="020B0604020202020204" pitchFamily="34" charset="0"/>
                <a:cs typeface="Arial" panose="020B0604020202020204" pitchFamily="34" charset="0"/>
              </a:rPr>
              <a:t>P &gt; 1 </a:t>
            </a:r>
            <a:r>
              <a:rPr lang="en-US" sz="1200" kern="0" dirty="0" err="1">
                <a:effectLst/>
                <a:latin typeface="Arial" panose="020B0604020202020204" pitchFamily="34" charset="0"/>
                <a:cs typeface="Arial" panose="020B0604020202020204" pitchFamily="34" charset="0"/>
              </a:rPr>
              <a:t>atm</a:t>
            </a:r>
            <a:r>
              <a:rPr lang="en-US" sz="1200" kern="0" dirty="0">
                <a:effectLst/>
                <a:latin typeface="Arial" panose="020B0604020202020204" pitchFamily="34" charset="0"/>
                <a:cs typeface="Arial" panose="020B0604020202020204" pitchFamily="34" charset="0"/>
              </a:rPr>
              <a:t>, proposal for ALICE HMPID upgrade, then abandoned</a:t>
            </a:r>
          </a:p>
          <a:p>
            <a:pPr lvl="1"/>
            <a:r>
              <a:rPr lang="en-US" sz="1200" kern="0" dirty="0">
                <a:effectLst/>
                <a:latin typeface="Arial" panose="020B0604020202020204" pitchFamily="34" charset="0"/>
                <a:cs typeface="Arial" panose="020B0604020202020204" pitchFamily="34" charset="0"/>
              </a:rPr>
              <a:t>Exploit the VUV region with a </a:t>
            </a:r>
          </a:p>
          <a:p>
            <a:pPr marL="762000" lvl="1" indent="0">
              <a:buFont typeface="Wingdings" pitchFamily="2" charset="2"/>
              <a:buNone/>
            </a:pPr>
            <a:r>
              <a:rPr lang="en-US" sz="1200" kern="0" dirty="0">
                <a:effectLst/>
                <a:latin typeface="Arial" panose="020B0604020202020204" pitchFamily="34" charset="0"/>
                <a:cs typeface="Arial" panose="020B0604020202020204" pitchFamily="34" charset="0"/>
              </a:rPr>
              <a:t>       windowless RICH, </a:t>
            </a:r>
            <a:r>
              <a:rPr lang="en-US" sz="1200" kern="0" dirty="0" err="1">
                <a:effectLst/>
                <a:latin typeface="Arial" panose="020B0604020202020204" pitchFamily="34" charset="0"/>
                <a:cs typeface="Arial" panose="020B0604020202020204" pitchFamily="34" charset="0"/>
              </a:rPr>
              <a:t>testbeam</a:t>
            </a:r>
            <a:r>
              <a:rPr lang="en-US" sz="1200" kern="0" dirty="0">
                <a:effectLst/>
                <a:latin typeface="Arial" panose="020B0604020202020204" pitchFamily="34" charset="0"/>
                <a:cs typeface="Arial" panose="020B0604020202020204" pitchFamily="34" charset="0"/>
              </a:rPr>
              <a:t> @ </a:t>
            </a:r>
            <a:r>
              <a:rPr lang="en-US" sz="1200" kern="0" dirty="0" err="1">
                <a:effectLst/>
                <a:latin typeface="Arial" panose="020B0604020202020204" pitchFamily="34" charset="0"/>
                <a:cs typeface="Arial" panose="020B0604020202020204" pitchFamily="34" charset="0"/>
              </a:rPr>
              <a:t>Fermilab</a:t>
            </a:r>
            <a:endParaRPr lang="en-US" sz="1200" kern="0" dirty="0">
              <a:effectLst/>
              <a:latin typeface="Arial" panose="020B0604020202020204" pitchFamily="34" charset="0"/>
              <a:cs typeface="Arial" panose="020B0604020202020204" pitchFamily="34" charset="0"/>
            </a:endParaRPr>
          </a:p>
          <a:p>
            <a:pPr marL="762000" lvl="1" indent="0">
              <a:buFont typeface="Wingdings" pitchFamily="2" charset="2"/>
              <a:buNone/>
            </a:pPr>
            <a:endParaRPr lang="en-US" sz="1200" kern="0" dirty="0">
              <a:effectLst/>
              <a:latin typeface="Arial" panose="020B0604020202020204" pitchFamily="34" charset="0"/>
              <a:cs typeface="Arial" panose="020B0604020202020204" pitchFamily="34" charset="0"/>
            </a:endParaRPr>
          </a:p>
          <a:p>
            <a:pPr lvl="1"/>
            <a:r>
              <a:rPr lang="en-US" sz="1200" kern="0" dirty="0">
                <a:solidFill>
                  <a:schemeClr val="bg1">
                    <a:lumMod val="65000"/>
                  </a:schemeClr>
                </a:solidFill>
                <a:effectLst/>
                <a:latin typeface="Arial" panose="020B0604020202020204" pitchFamily="34" charset="0"/>
                <a:cs typeface="Arial" panose="020B0604020202020204" pitchFamily="34" charset="0"/>
              </a:rPr>
              <a:t>Use vacuum-based (visible light) photon detectors </a:t>
            </a:r>
          </a:p>
          <a:p>
            <a:pPr marL="152400" indent="-171450"/>
            <a:endParaRPr lang="en-US" sz="1600" kern="0" dirty="0">
              <a:solidFill>
                <a:schemeClr val="tx1"/>
              </a:solidFill>
              <a:latin typeface="Arial" panose="020B0604020202020204" pitchFamily="34" charset="0"/>
              <a:cs typeface="Arial" panose="020B0604020202020204" pitchFamily="34" charset="0"/>
            </a:endParaRPr>
          </a:p>
          <a:p>
            <a:endParaRPr lang="en-US" sz="2400" u="sng" kern="0" dirty="0"/>
          </a:p>
        </p:txBody>
      </p:sp>
      <p:sp>
        <p:nvSpPr>
          <p:cNvPr id="13" name="Up-Down Arrow 18">
            <a:extLst>
              <a:ext uri="{FF2B5EF4-FFF2-40B4-BE49-F238E27FC236}">
                <a16:creationId xmlns:a16="http://schemas.microsoft.com/office/drawing/2014/main" id="{7C61F0E1-8388-49E2-8BB2-89AF1B1E1988}"/>
              </a:ext>
            </a:extLst>
          </p:cNvPr>
          <p:cNvSpPr/>
          <p:nvPr/>
        </p:nvSpPr>
        <p:spPr bwMode="auto">
          <a:xfrm>
            <a:off x="439737" y="1896816"/>
            <a:ext cx="484632" cy="1286934"/>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4" name="Up-Down Arrow 19">
            <a:extLst>
              <a:ext uri="{FF2B5EF4-FFF2-40B4-BE49-F238E27FC236}">
                <a16:creationId xmlns:a16="http://schemas.microsoft.com/office/drawing/2014/main" id="{A27DD8A5-91B8-4360-B60D-ACE598CD4331}"/>
              </a:ext>
            </a:extLst>
          </p:cNvPr>
          <p:cNvSpPr/>
          <p:nvPr/>
        </p:nvSpPr>
        <p:spPr bwMode="auto">
          <a:xfrm>
            <a:off x="4474706" y="2451650"/>
            <a:ext cx="484632" cy="990600"/>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5" name="TextBox 14">
            <a:extLst>
              <a:ext uri="{FF2B5EF4-FFF2-40B4-BE49-F238E27FC236}">
                <a16:creationId xmlns:a16="http://schemas.microsoft.com/office/drawing/2014/main" id="{5769B745-88E0-48B4-84E9-18460B22CD7F}"/>
              </a:ext>
            </a:extLst>
          </p:cNvPr>
          <p:cNvSpPr txBox="1"/>
          <p:nvPr/>
        </p:nvSpPr>
        <p:spPr>
          <a:xfrm>
            <a:off x="228600" y="2297951"/>
            <a:ext cx="801823"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Imaging </a:t>
            </a:r>
          </a:p>
          <a:p>
            <a:r>
              <a:rPr lang="en-US" sz="1000" b="0" dirty="0">
                <a:solidFill>
                  <a:schemeClr val="tx1"/>
                </a:solidFill>
                <a:effectLst/>
                <a:latin typeface="Arial" panose="020B0604020202020204" pitchFamily="34" charset="0"/>
                <a:cs typeface="Arial" panose="020B0604020202020204" pitchFamily="34" charset="0"/>
              </a:rPr>
              <a:t>Cherenkov</a:t>
            </a:r>
            <a:endParaRPr lang="en-US" sz="1000" b="0" dirty="0">
              <a:solidFill>
                <a:schemeClr val="tx1"/>
              </a:solidFill>
              <a:effectLst/>
            </a:endParaRPr>
          </a:p>
        </p:txBody>
      </p:sp>
      <p:sp>
        <p:nvSpPr>
          <p:cNvPr id="16" name="TextBox 15">
            <a:extLst>
              <a:ext uri="{FF2B5EF4-FFF2-40B4-BE49-F238E27FC236}">
                <a16:creationId xmlns:a16="http://schemas.microsoft.com/office/drawing/2014/main" id="{58CAF022-D1D4-4E43-A33A-B18D094876E7}"/>
              </a:ext>
            </a:extLst>
          </p:cNvPr>
          <p:cNvSpPr txBox="1"/>
          <p:nvPr/>
        </p:nvSpPr>
        <p:spPr>
          <a:xfrm>
            <a:off x="4356186" y="2783451"/>
            <a:ext cx="808235"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t resolution</a:t>
            </a:r>
          </a:p>
          <a:p>
            <a:r>
              <a:rPr lang="en-US" sz="1000" b="0" dirty="0">
                <a:solidFill>
                  <a:schemeClr val="tx1"/>
                </a:solidFill>
                <a:effectLst/>
                <a:latin typeface="Arial" panose="020B0604020202020204" pitchFamily="34" charset="0"/>
                <a:cs typeface="Arial" panose="020B0604020202020204" pitchFamily="34" charset="0"/>
              </a:rPr>
              <a:t>~O(10ps)</a:t>
            </a:r>
            <a:endParaRPr lang="en-US" sz="1000" b="0" dirty="0">
              <a:solidFill>
                <a:schemeClr val="tx1"/>
              </a:solidFill>
              <a:effectLst/>
            </a:endParaRPr>
          </a:p>
        </p:txBody>
      </p:sp>
      <p:sp>
        <p:nvSpPr>
          <p:cNvPr id="17" name="TextBox 16">
            <a:extLst>
              <a:ext uri="{FF2B5EF4-FFF2-40B4-BE49-F238E27FC236}">
                <a16:creationId xmlns:a16="http://schemas.microsoft.com/office/drawing/2014/main" id="{11CCD785-E9E2-45E8-A988-5C1B95941A9A}"/>
              </a:ext>
            </a:extLst>
          </p:cNvPr>
          <p:cNvSpPr txBox="1"/>
          <p:nvPr/>
        </p:nvSpPr>
        <p:spPr>
          <a:xfrm>
            <a:off x="3652570" y="5790533"/>
            <a:ext cx="1306768" cy="2308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List from RICH2016</a:t>
            </a:r>
            <a:endParaRPr lang="en-US" sz="1000" b="0" dirty="0">
              <a:solidFill>
                <a:schemeClr val="tx1"/>
              </a:solidFill>
              <a:effectLst/>
            </a:endParaRPr>
          </a:p>
        </p:txBody>
      </p:sp>
      <p:sp>
        <p:nvSpPr>
          <p:cNvPr id="18" name="Up-Down Arrow 23">
            <a:extLst>
              <a:ext uri="{FF2B5EF4-FFF2-40B4-BE49-F238E27FC236}">
                <a16:creationId xmlns:a16="http://schemas.microsoft.com/office/drawing/2014/main" id="{402677F2-B1BF-4D08-A5CB-39921B14C366}"/>
              </a:ext>
            </a:extLst>
          </p:cNvPr>
          <p:cNvSpPr/>
          <p:nvPr/>
        </p:nvSpPr>
        <p:spPr bwMode="auto">
          <a:xfrm>
            <a:off x="10744200" y="2946950"/>
            <a:ext cx="484632" cy="972634"/>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19" name="TextBox 18">
            <a:extLst>
              <a:ext uri="{FF2B5EF4-FFF2-40B4-BE49-F238E27FC236}">
                <a16:creationId xmlns:a16="http://schemas.microsoft.com/office/drawing/2014/main" id="{97BBF78C-4996-4DCF-A72A-62FF6C0C8545}"/>
              </a:ext>
            </a:extLst>
          </p:cNvPr>
          <p:cNvSpPr txBox="1"/>
          <p:nvPr/>
        </p:nvSpPr>
        <p:spPr>
          <a:xfrm>
            <a:off x="10620449" y="3248601"/>
            <a:ext cx="716863" cy="369332"/>
          </a:xfrm>
          <a:prstGeom prst="rect">
            <a:avLst/>
          </a:prstGeom>
          <a:solidFill>
            <a:schemeClr val="bg1">
              <a:lumMod val="95000"/>
            </a:schemeClr>
          </a:solidFill>
          <a:ln>
            <a:solidFill>
              <a:srgbClr val="0000CC"/>
            </a:solidFill>
          </a:ln>
        </p:spPr>
        <p:txBody>
          <a:bodyPr wrap="none" rtlCol="0">
            <a:spAutoFit/>
          </a:bodyPr>
          <a:lstStyle/>
          <a:p>
            <a:r>
              <a:rPr lang="en-US" sz="1000" b="0" dirty="0">
                <a:solidFill>
                  <a:schemeClr val="tx1"/>
                </a:solidFill>
                <a:effectLst/>
                <a:latin typeface="Arial" panose="020B0604020202020204" pitchFamily="34" charset="0"/>
                <a:cs typeface="Arial" panose="020B0604020202020204" pitchFamily="34" charset="0"/>
              </a:rPr>
              <a:t>h physics</a:t>
            </a:r>
          </a:p>
          <a:p>
            <a:r>
              <a:rPr lang="en-US" sz="1000" b="0" dirty="0">
                <a:solidFill>
                  <a:schemeClr val="tx1"/>
                </a:solidFill>
                <a:effectLst/>
                <a:latin typeface="Arial" panose="020B0604020202020204" pitchFamily="34" charset="0"/>
                <a:cs typeface="Arial" panose="020B0604020202020204" pitchFamily="34" charset="0"/>
              </a:rPr>
              <a:t>needs</a:t>
            </a:r>
            <a:endParaRPr lang="en-US" sz="1000" b="0" dirty="0">
              <a:solidFill>
                <a:schemeClr val="tx1"/>
              </a:solidFill>
              <a:effectLst/>
            </a:endParaRPr>
          </a:p>
        </p:txBody>
      </p:sp>
      <p:sp>
        <p:nvSpPr>
          <p:cNvPr id="20" name="Up-Down Arrow 25">
            <a:extLst>
              <a:ext uri="{FF2B5EF4-FFF2-40B4-BE49-F238E27FC236}">
                <a16:creationId xmlns:a16="http://schemas.microsoft.com/office/drawing/2014/main" id="{4B4F92E1-4FE6-4FD3-9D4F-91E8A60379FE}"/>
              </a:ext>
            </a:extLst>
          </p:cNvPr>
          <p:cNvSpPr/>
          <p:nvPr/>
        </p:nvSpPr>
        <p:spPr bwMode="auto">
          <a:xfrm>
            <a:off x="11291887" y="4972024"/>
            <a:ext cx="423333" cy="938509"/>
          </a:xfrm>
          <a:prstGeom prst="upDownArrow">
            <a:avLst/>
          </a:prstGeom>
          <a:gradFill rotWithShape="0">
            <a:gsLst>
              <a:gs pos="0">
                <a:srgbClr val="D1FFFF"/>
              </a:gs>
              <a:gs pos="50000">
                <a:srgbClr val="D1FFFF">
                  <a:gamma/>
                  <a:shade val="46275"/>
                  <a:invGamma/>
                </a:srgbClr>
              </a:gs>
              <a:gs pos="100000">
                <a:srgbClr val="D1FFFF"/>
              </a:gs>
            </a:gsLst>
            <a:lin ang="0" scaled="1"/>
          </a:gra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21" name="TextBox 20">
            <a:extLst>
              <a:ext uri="{FF2B5EF4-FFF2-40B4-BE49-F238E27FC236}">
                <a16:creationId xmlns:a16="http://schemas.microsoft.com/office/drawing/2014/main" id="{A53E2EBD-8871-43AE-B541-09E0950765A2}"/>
              </a:ext>
            </a:extLst>
          </p:cNvPr>
          <p:cNvSpPr txBox="1"/>
          <p:nvPr/>
        </p:nvSpPr>
        <p:spPr>
          <a:xfrm>
            <a:off x="10668000" y="5325862"/>
            <a:ext cx="939800" cy="230832"/>
          </a:xfrm>
          <a:prstGeom prst="rect">
            <a:avLst/>
          </a:prstGeom>
          <a:solidFill>
            <a:schemeClr val="bg1">
              <a:lumMod val="95000"/>
            </a:schemeClr>
          </a:solidFill>
          <a:ln>
            <a:solidFill>
              <a:srgbClr val="0000CC"/>
            </a:solidFill>
          </a:ln>
        </p:spPr>
        <p:txBody>
          <a:bodyPr wrap="square" rtlCol="0">
            <a:spAutoFit/>
          </a:bodyPr>
          <a:lstStyle/>
          <a:p>
            <a:r>
              <a:rPr lang="en-US" sz="1000" b="0" dirty="0">
                <a:solidFill>
                  <a:schemeClr val="tx1"/>
                </a:solidFill>
                <a:effectLst/>
                <a:latin typeface="Arial" panose="020B0604020202020204" pitchFamily="34" charset="0"/>
                <a:cs typeface="Arial" panose="020B0604020202020204" pitchFamily="34" charset="0"/>
              </a:rPr>
              <a:t>gaseous PDs</a:t>
            </a:r>
            <a:endParaRPr lang="en-US" sz="1000" b="0" dirty="0">
              <a:solidFill>
                <a:schemeClr val="tx1"/>
              </a:solidFill>
              <a:effectLst/>
            </a:endParaRPr>
          </a:p>
        </p:txBody>
      </p:sp>
      <p:sp>
        <p:nvSpPr>
          <p:cNvPr id="22" name="Rectangle 21">
            <a:extLst>
              <a:ext uri="{FF2B5EF4-FFF2-40B4-BE49-F238E27FC236}">
                <a16:creationId xmlns:a16="http://schemas.microsoft.com/office/drawing/2014/main" id="{108F14A5-8089-4331-B0CF-C92AFC15AA63}"/>
              </a:ext>
            </a:extLst>
          </p:cNvPr>
          <p:cNvSpPr/>
          <p:nvPr/>
        </p:nvSpPr>
        <p:spPr>
          <a:xfrm rot="1129625">
            <a:off x="9484567" y="712693"/>
            <a:ext cx="1882246" cy="480131"/>
          </a:xfrm>
          <a:prstGeom prst="rect">
            <a:avLst/>
          </a:prstGeom>
          <a:solidFill>
            <a:schemeClr val="bg1"/>
          </a:solidFill>
          <a:ln>
            <a:solidFill>
              <a:schemeClr val="tx1"/>
            </a:solidFill>
          </a:ln>
        </p:spPr>
        <p:txBody>
          <a:bodyPr wrap="none" lIns="91440" tIns="45720" rIns="91440" bIns="45720">
            <a:spAutoFit/>
          </a:bodyPr>
          <a:lstStyle/>
          <a:p>
            <a:pPr algn="ctr"/>
            <a:r>
              <a:rPr lang="en-US" sz="2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Our focus</a:t>
            </a:r>
          </a:p>
        </p:txBody>
      </p:sp>
      <p:sp>
        <p:nvSpPr>
          <p:cNvPr id="23" name="Text Box 73">
            <a:extLst>
              <a:ext uri="{FF2B5EF4-FFF2-40B4-BE49-F238E27FC236}">
                <a16:creationId xmlns:a16="http://schemas.microsoft.com/office/drawing/2014/main" id="{1237D8A1-1237-426A-8BAF-55177C86B475}"/>
              </a:ext>
            </a:extLst>
          </p:cNvPr>
          <p:cNvSpPr txBox="1">
            <a:spLocks noChangeArrowheads="1"/>
          </p:cNvSpPr>
          <p:nvPr/>
        </p:nvSpPr>
        <p:spPr bwMode="auto">
          <a:xfrm>
            <a:off x="9275640" y="5742930"/>
            <a:ext cx="1731027" cy="231475"/>
          </a:xfrm>
          <a:prstGeom prst="rect">
            <a:avLst/>
          </a:prstGeom>
          <a:solidFill>
            <a:schemeClr val="bg1"/>
          </a:solidFill>
          <a:ln w="9525">
            <a:solidFill>
              <a:schemeClr val="tx1"/>
            </a:solidFill>
            <a:miter lim="800000"/>
            <a:headEnd/>
            <a:tailEnd/>
          </a:ln>
          <a:effectLst/>
        </p:spPr>
        <p:txBody>
          <a:bodyPr wrap="square" lIns="92075" tIns="46038" rIns="92075" bIns="46038">
            <a:spAutoFit/>
          </a:bodyPr>
          <a:lstStyle/>
          <a:p>
            <a:pPr>
              <a:spcBef>
                <a:spcPct val="50000"/>
              </a:spcBef>
            </a:pPr>
            <a:r>
              <a:rPr lang="en-US" sz="1000" b="0" i="0" u="none" dirty="0">
                <a:solidFill>
                  <a:schemeClr val="tx1"/>
                </a:solidFill>
                <a:effectLst/>
              </a:rPr>
              <a:t>IEEE NS 62 (2015) 3256</a:t>
            </a:r>
          </a:p>
        </p:txBody>
      </p:sp>
      <p:sp>
        <p:nvSpPr>
          <p:cNvPr id="24" name="TextBox 23">
            <a:extLst>
              <a:ext uri="{FF2B5EF4-FFF2-40B4-BE49-F238E27FC236}">
                <a16:creationId xmlns:a16="http://schemas.microsoft.com/office/drawing/2014/main" id="{A096EDB0-7CF3-4EF2-82B7-C82A4E3D8F24}"/>
              </a:ext>
            </a:extLst>
          </p:cNvPr>
          <p:cNvSpPr txBox="1"/>
          <p:nvPr/>
        </p:nvSpPr>
        <p:spPr>
          <a:xfrm rot="20693006">
            <a:off x="106683" y="2565769"/>
            <a:ext cx="5274088" cy="2246769"/>
          </a:xfrm>
          <a:prstGeom prst="rect">
            <a:avLst/>
          </a:prstGeom>
          <a:solidFill>
            <a:schemeClr val="bg1">
              <a:lumMod val="95000"/>
            </a:schemeClr>
          </a:solidFill>
          <a:ln>
            <a:solidFill>
              <a:srgbClr val="C00000"/>
            </a:solidFill>
          </a:ln>
        </p:spPr>
        <p:txBody>
          <a:bodyPr wrap="square" rtlCol="0">
            <a:spAutoFit/>
          </a:bodyPr>
          <a:lstStyle/>
          <a:p>
            <a:r>
              <a:rPr lang="en-US" sz="2000" b="1" dirty="0">
                <a:solidFill>
                  <a:schemeClr val="tx1"/>
                </a:solidFill>
              </a:rPr>
              <a:t>World-wide activity ongoing for </a:t>
            </a:r>
            <a:r>
              <a:rPr lang="en-US" sz="2000" b="1" u="sng" dirty="0">
                <a:solidFill>
                  <a:schemeClr val="tx1"/>
                </a:solidFill>
              </a:rPr>
              <a:t>h PID at low momenta</a:t>
            </a:r>
            <a:r>
              <a:rPr lang="en-US" sz="2000" b="1" dirty="0">
                <a:solidFill>
                  <a:schemeClr val="tx1"/>
                </a:solidFill>
              </a:rPr>
              <a:t> </a:t>
            </a:r>
            <a:r>
              <a:rPr lang="en-US" sz="2000" b="1" dirty="0">
                <a:solidFill>
                  <a:schemeClr val="bg1">
                    <a:lumMod val="50000"/>
                  </a:schemeClr>
                </a:solidFill>
              </a:rPr>
              <a:t>(interest of a wide scientific community) </a:t>
            </a:r>
            <a:r>
              <a:rPr lang="en-US" sz="2000" b="1" dirty="0">
                <a:solidFill>
                  <a:schemeClr val="tx1"/>
                </a:solidFill>
              </a:rPr>
              <a:t>:</a:t>
            </a:r>
          </a:p>
          <a:p>
            <a:endParaRPr lang="en-US" sz="2000" b="1" dirty="0">
              <a:solidFill>
                <a:schemeClr val="tx1"/>
              </a:solidFill>
            </a:endParaRPr>
          </a:p>
          <a:p>
            <a:r>
              <a:rPr lang="en-US" sz="2000" b="1" dirty="0">
                <a:solidFill>
                  <a:schemeClr val="tx1"/>
                </a:solidFill>
              </a:rPr>
              <a:t>a suitable and convincing approach for experiments at EIC can be found within this context </a:t>
            </a:r>
          </a:p>
        </p:txBody>
      </p:sp>
      <p:sp>
        <p:nvSpPr>
          <p:cNvPr id="26" name="TextBox 25">
            <a:extLst>
              <a:ext uri="{FF2B5EF4-FFF2-40B4-BE49-F238E27FC236}">
                <a16:creationId xmlns:a16="http://schemas.microsoft.com/office/drawing/2014/main" id="{36C39AE4-9FCC-45A1-9D84-209B01CCC5E9}"/>
              </a:ext>
            </a:extLst>
          </p:cNvPr>
          <p:cNvSpPr txBox="1"/>
          <p:nvPr/>
        </p:nvSpPr>
        <p:spPr>
          <a:xfrm rot="20696273">
            <a:off x="6609119" y="1004198"/>
            <a:ext cx="5145349" cy="5016758"/>
          </a:xfrm>
          <a:prstGeom prst="rect">
            <a:avLst/>
          </a:prstGeom>
          <a:solidFill>
            <a:schemeClr val="bg1">
              <a:lumMod val="95000"/>
            </a:schemeClr>
          </a:solidFill>
          <a:ln>
            <a:solidFill>
              <a:srgbClr val="C00000"/>
            </a:solidFill>
          </a:ln>
        </p:spPr>
        <p:txBody>
          <a:bodyPr wrap="square" rtlCol="0">
            <a:spAutoFit/>
          </a:bodyPr>
          <a:lstStyle/>
          <a:p>
            <a:r>
              <a:rPr lang="en-US" sz="2000" b="1" dirty="0">
                <a:solidFill>
                  <a:schemeClr val="tx1"/>
                </a:solidFill>
              </a:rPr>
              <a:t>Very limited recent activity for </a:t>
            </a:r>
            <a:r>
              <a:rPr lang="en-US" sz="2000" b="1" u="sng" dirty="0">
                <a:solidFill>
                  <a:schemeClr val="tx1"/>
                </a:solidFill>
              </a:rPr>
              <a:t>h PID at high momenta</a:t>
            </a:r>
            <a:r>
              <a:rPr lang="en-US" sz="2000" b="1" dirty="0">
                <a:solidFill>
                  <a:schemeClr val="tx1"/>
                </a:solidFill>
              </a:rPr>
              <a:t> </a:t>
            </a:r>
            <a:r>
              <a:rPr lang="en-US" sz="2000" b="1" dirty="0">
                <a:solidFill>
                  <a:schemeClr val="bg1">
                    <a:lumMod val="50000"/>
                  </a:schemeClr>
                </a:solidFill>
              </a:rPr>
              <a:t>(in the next years only R&amp;D for EIC foreseen):</a:t>
            </a:r>
            <a:r>
              <a:rPr lang="en-US" sz="2000" b="1" dirty="0">
                <a:solidFill>
                  <a:srgbClr val="C00000"/>
                </a:solidFill>
              </a:rPr>
              <a:t> our focus is here</a:t>
            </a:r>
          </a:p>
          <a:p>
            <a:endParaRPr lang="en-US" sz="2000" b="1" dirty="0">
              <a:solidFill>
                <a:schemeClr val="tx1"/>
              </a:solidFill>
            </a:endParaRPr>
          </a:p>
          <a:p>
            <a:endParaRPr lang="en-US" sz="2000" b="1" dirty="0">
              <a:solidFill>
                <a:schemeClr val="tx1"/>
              </a:solidFill>
            </a:endParaRPr>
          </a:p>
          <a:p>
            <a:r>
              <a:rPr lang="en-US" sz="2000" b="1" dirty="0">
                <a:solidFill>
                  <a:schemeClr val="tx1"/>
                </a:solidFill>
              </a:rPr>
              <a:t>Extra difficulty: </a:t>
            </a:r>
            <a:r>
              <a:rPr lang="en-US" sz="2000" b="1" u="sng" dirty="0">
                <a:solidFill>
                  <a:schemeClr val="tx1"/>
                </a:solidFill>
              </a:rPr>
              <a:t>compress the radiator length</a:t>
            </a:r>
            <a:r>
              <a:rPr lang="en-US" sz="2000" b="1" dirty="0">
                <a:solidFill>
                  <a:schemeClr val="tx1"/>
                </a:solidFill>
              </a:rPr>
              <a:t> to match the requirements of a collider setup</a:t>
            </a:r>
          </a:p>
          <a:p>
            <a:endParaRPr lang="en-US" sz="2000" b="1" dirty="0">
              <a:solidFill>
                <a:schemeClr val="tx1"/>
              </a:solidFill>
            </a:endParaRPr>
          </a:p>
          <a:p>
            <a:endParaRPr lang="en-US" sz="2000" b="1" dirty="0">
              <a:solidFill>
                <a:schemeClr val="tx1"/>
              </a:solidFill>
            </a:endParaRPr>
          </a:p>
          <a:p>
            <a:r>
              <a:rPr lang="en-US" sz="2000" b="1" u="sng" dirty="0">
                <a:solidFill>
                  <a:schemeClr val="tx1"/>
                </a:solidFill>
              </a:rPr>
              <a:t>No consistent detector concept existing yet</a:t>
            </a:r>
            <a:r>
              <a:rPr lang="en-US" sz="2000" b="1" dirty="0">
                <a:solidFill>
                  <a:schemeClr val="tx1"/>
                </a:solidFill>
              </a:rPr>
              <a:t>; most likely upgraded gaseous photon detectors have to be used </a:t>
            </a:r>
            <a:r>
              <a:rPr lang="en-US" sz="2000" b="1" dirty="0">
                <a:solidFill>
                  <a:schemeClr val="bg1">
                    <a:lumMod val="50000"/>
                  </a:schemeClr>
                </a:solidFill>
              </a:rPr>
              <a:t>(central brick for a RICH)</a:t>
            </a:r>
            <a:r>
              <a:rPr lang="en-US" sz="2000" b="1" dirty="0">
                <a:solidFill>
                  <a:schemeClr val="tx1"/>
                </a:solidFill>
              </a:rPr>
              <a:t> : this is the goal of the present stage of our R&amp;D </a:t>
            </a:r>
            <a:r>
              <a:rPr lang="en-US" sz="2000" b="1" dirty="0">
                <a:solidFill>
                  <a:schemeClr val="bg1">
                    <a:lumMod val="50000"/>
                  </a:schemeClr>
                </a:solidFill>
              </a:rPr>
              <a:t>(later: move to a complete detector concept)</a:t>
            </a:r>
            <a:endParaRPr lang="en-US" sz="2000" b="1" dirty="0">
              <a:solidFill>
                <a:schemeClr val="tx1"/>
              </a:solidFill>
            </a:endParaRPr>
          </a:p>
          <a:p>
            <a:endParaRPr lang="en-US" sz="2000" b="1" dirty="0">
              <a:solidFill>
                <a:schemeClr val="tx1"/>
              </a:solidFill>
            </a:endParaRPr>
          </a:p>
        </p:txBody>
      </p:sp>
    </p:spTree>
    <p:extLst>
      <p:ext uri="{BB962C8B-B14F-4D97-AF65-F5344CB8AC3E}">
        <p14:creationId xmlns:p14="http://schemas.microsoft.com/office/powerpoint/2010/main" val="3077576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About THGEMs</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b="1" smtClean="0"/>
              <a:t>37</a:t>
            </a:fld>
            <a:endParaRPr lang="en-US" b="1" dirty="0"/>
          </a:p>
        </p:txBody>
      </p:sp>
      <p:sp>
        <p:nvSpPr>
          <p:cNvPr id="27" name="Content Placeholder 2">
            <a:extLst>
              <a:ext uri="{FF2B5EF4-FFF2-40B4-BE49-F238E27FC236}">
                <a16:creationId xmlns:a16="http://schemas.microsoft.com/office/drawing/2014/main" id="{07796E6A-7F95-4B1A-A71B-897EF8FC97BB}"/>
              </a:ext>
            </a:extLst>
          </p:cNvPr>
          <p:cNvSpPr>
            <a:spLocks noGrp="1"/>
          </p:cNvSpPr>
          <p:nvPr>
            <p:ph idx="1"/>
          </p:nvPr>
        </p:nvSpPr>
        <p:spPr>
          <a:xfrm>
            <a:off x="96714" y="762000"/>
            <a:ext cx="8590086" cy="5467936"/>
          </a:xfrm>
        </p:spPr>
        <p:txBody>
          <a:bodyPr>
            <a:normAutofit/>
          </a:bodyPr>
          <a:lstStyle/>
          <a:p>
            <a:r>
              <a:rPr lang="en-US" sz="2000" b="1" dirty="0">
                <a:solidFill>
                  <a:srgbClr val="0000CD"/>
                </a:solidFill>
                <a:latin typeface="Arial" panose="020B0604020202020204" pitchFamily="34" charset="0"/>
                <a:cs typeface="Arial" panose="020B0604020202020204" pitchFamily="34" charset="0"/>
              </a:rPr>
              <a:t>YES, the </a:t>
            </a:r>
            <a:r>
              <a:rPr lang="en-US" sz="2000" b="1" u="sng" dirty="0">
                <a:solidFill>
                  <a:srgbClr val="0000CD"/>
                </a:solidFill>
                <a:latin typeface="Arial" panose="020B0604020202020204" pitchFamily="34" charset="0"/>
                <a:cs typeface="Arial" panose="020B0604020202020204" pitchFamily="34" charset="0"/>
              </a:rPr>
              <a:t>concept is old</a:t>
            </a:r>
          </a:p>
          <a:p>
            <a:pPr marL="0" indent="0">
              <a:buNone/>
            </a:pPr>
            <a:r>
              <a:rPr lang="en-US" sz="2000" b="1" dirty="0">
                <a:effectLst/>
                <a:latin typeface="Arial" panose="020B0604020202020204" pitchFamily="34" charset="0"/>
                <a:cs typeface="Arial" panose="020B0604020202020204" pitchFamily="34" charset="0"/>
              </a:rPr>
              <a:t>     </a:t>
            </a:r>
            <a:r>
              <a:rPr lang="en-US" sz="1600" b="1" dirty="0">
                <a:solidFill>
                  <a:schemeClr val="bg1">
                    <a:lumMod val="50000"/>
                  </a:schemeClr>
                </a:solidFill>
                <a:effectLst/>
                <a:latin typeface="Arial" panose="020B0604020202020204" pitchFamily="34" charset="0"/>
                <a:cs typeface="Arial" panose="020B0604020202020204" pitchFamily="34" charset="0"/>
              </a:rPr>
              <a:t>(reminder: THGEM also called LEM in literature)</a:t>
            </a:r>
            <a:r>
              <a:rPr lang="en-US" sz="1600" b="1" dirty="0">
                <a:effectLst/>
                <a:latin typeface="Arial" panose="020B0604020202020204" pitchFamily="34" charset="0"/>
                <a:cs typeface="Arial" panose="020B0604020202020204" pitchFamily="34" charset="0"/>
              </a:rPr>
              <a:t> </a:t>
            </a:r>
          </a:p>
          <a:p>
            <a:pPr marL="0" indent="0">
              <a:buNone/>
            </a:pPr>
            <a:endParaRPr lang="en-US" sz="1600" b="1" dirty="0">
              <a:latin typeface="Arial" panose="020B0604020202020204" pitchFamily="34" charset="0"/>
              <a:cs typeface="Arial" panose="020B0604020202020204" pitchFamily="34" charset="0"/>
            </a:endParaRPr>
          </a:p>
          <a:p>
            <a:r>
              <a:rPr lang="en-US" sz="2000" b="1" dirty="0">
                <a:solidFill>
                  <a:srgbClr val="0000CD"/>
                </a:solidFill>
                <a:latin typeface="Arial" panose="020B0604020202020204" pitchFamily="34" charset="0"/>
                <a:cs typeface="Arial" panose="020B0604020202020204" pitchFamily="34" charset="0"/>
              </a:rPr>
              <a:t>So far </a:t>
            </a:r>
            <a:r>
              <a:rPr lang="en-US" sz="2000" b="1" u="sng" dirty="0">
                <a:solidFill>
                  <a:srgbClr val="0000CD"/>
                </a:solidFill>
                <a:latin typeface="Arial" panose="020B0604020202020204" pitchFamily="34" charset="0"/>
                <a:cs typeface="Arial" panose="020B0604020202020204" pitchFamily="34" charset="0"/>
              </a:rPr>
              <a:t>used in a single experiment</a:t>
            </a:r>
            <a:r>
              <a:rPr lang="en-US" sz="2000" b="1" dirty="0">
                <a:solidFill>
                  <a:srgbClr val="0000CD"/>
                </a:solidFill>
                <a:latin typeface="Arial" panose="020B0604020202020204" pitchFamily="34" charset="0"/>
                <a:cs typeface="Arial" panose="020B0604020202020204" pitchFamily="34" charset="0"/>
              </a:rPr>
              <a:t>: novel photon detectors of COMPASS RICH-1</a:t>
            </a:r>
          </a:p>
          <a:p>
            <a:pPr lvl="1"/>
            <a:r>
              <a:rPr lang="en-US" sz="1800" b="1" dirty="0">
                <a:solidFill>
                  <a:srgbClr val="0000CD"/>
                </a:solidFill>
                <a:latin typeface="Arial" panose="020B0604020202020204" pitchFamily="34" charset="0"/>
                <a:cs typeface="Arial" panose="020B0604020202020204" pitchFamily="34" charset="0"/>
              </a:rPr>
              <a:t>it took years to understand them and reach production technique maturity  </a:t>
            </a:r>
            <a:r>
              <a:rPr lang="en-US" sz="1800" b="1" dirty="0">
                <a:solidFill>
                  <a:schemeClr val="bg1">
                    <a:lumMod val="50000"/>
                  </a:schemeClr>
                </a:solidFill>
                <a:latin typeface="Arial" panose="020B0604020202020204" pitchFamily="34" charset="0"/>
                <a:cs typeface="Arial" panose="020B0604020202020204" pitchFamily="34" charset="0"/>
              </a:rPr>
              <a:t>(R&amp;D for COMPASS: 7 years)</a:t>
            </a:r>
          </a:p>
          <a:p>
            <a:pPr lvl="1"/>
            <a:endParaRPr lang="en-US" sz="1800" b="1" dirty="0">
              <a:solidFill>
                <a:schemeClr val="bg1">
                  <a:lumMod val="50000"/>
                </a:schemeClr>
              </a:solidFill>
              <a:latin typeface="Arial" panose="020B0604020202020204" pitchFamily="34" charset="0"/>
              <a:cs typeface="Arial" panose="020B0604020202020204" pitchFamily="34" charset="0"/>
            </a:endParaRPr>
          </a:p>
          <a:p>
            <a:r>
              <a:rPr lang="en-US" sz="2000" b="1" u="sng" dirty="0">
                <a:solidFill>
                  <a:srgbClr val="0000CD"/>
                </a:solidFill>
                <a:latin typeface="Arial" panose="020B0604020202020204" pitchFamily="34" charset="0"/>
                <a:cs typeface="Arial" panose="020B0604020202020204" pitchFamily="34" charset="0"/>
              </a:rPr>
              <a:t>THGEM outgassing</a:t>
            </a:r>
          </a:p>
          <a:p>
            <a:pPr lvl="1"/>
            <a:r>
              <a:rPr lang="en-US" sz="1800" b="1" dirty="0">
                <a:solidFill>
                  <a:srgbClr val="0000CD"/>
                </a:solidFill>
                <a:latin typeface="Arial" panose="020B0604020202020204" pitchFamily="34" charset="0"/>
                <a:cs typeface="Arial" panose="020B0604020202020204" pitchFamily="34" charset="0"/>
              </a:rPr>
              <a:t>important ingredient: </a:t>
            </a:r>
            <a:r>
              <a:rPr lang="en-US" sz="1800" b="1" u="sng" dirty="0">
                <a:solidFill>
                  <a:srgbClr val="0000CD"/>
                </a:solidFill>
                <a:latin typeface="Arial" panose="020B0604020202020204" pitchFamily="34" charset="0"/>
                <a:cs typeface="Arial" panose="020B0604020202020204" pitchFamily="34" charset="0"/>
              </a:rPr>
              <a:t>bake them to complete epoxy curing</a:t>
            </a:r>
            <a:r>
              <a:rPr lang="en-US" b="1" dirty="0">
                <a:solidFill>
                  <a:srgbClr val="0000CD"/>
                </a:solidFill>
                <a:latin typeface="Arial" panose="020B0604020202020204" pitchFamily="34" charset="0"/>
                <a:cs typeface="Arial" panose="020B0604020202020204" pitchFamily="34" charset="0"/>
              </a:rPr>
              <a:t> </a:t>
            </a:r>
            <a:r>
              <a:rPr lang="en-US" b="1" dirty="0">
                <a:solidFill>
                  <a:schemeClr val="bg1">
                    <a:lumMod val="50000"/>
                  </a:schemeClr>
                </a:solidFill>
                <a:latin typeface="Arial" panose="020B0604020202020204" pitchFamily="34" charset="0"/>
                <a:cs typeface="Arial" panose="020B0604020202020204" pitchFamily="34" charset="0"/>
              </a:rPr>
              <a:t>(not the case for standard PCB production)</a:t>
            </a:r>
          </a:p>
          <a:p>
            <a:pPr lvl="1"/>
            <a:r>
              <a:rPr lang="en-US" sz="1800" b="1" dirty="0">
                <a:solidFill>
                  <a:schemeClr val="bg1">
                    <a:lumMod val="50000"/>
                  </a:schemeClr>
                </a:solidFill>
                <a:latin typeface="Arial" panose="020B0604020202020204" pitchFamily="34" charset="0"/>
                <a:cs typeface="Arial" panose="020B0604020202020204" pitchFamily="34" charset="0"/>
              </a:rPr>
              <a:t>Form direct experience:</a:t>
            </a:r>
            <a:r>
              <a:rPr lang="en-US" sz="1800" b="1" dirty="0"/>
              <a:t> </a:t>
            </a:r>
          </a:p>
          <a:p>
            <a:pPr marL="762000" lvl="1" indent="0">
              <a:buNone/>
            </a:pPr>
            <a:r>
              <a:rPr lang="en-US" sz="1800" b="1" dirty="0">
                <a:solidFill>
                  <a:srgbClr val="0000CD"/>
                </a:solidFill>
                <a:latin typeface="Arial" panose="020B0604020202020204" pitchFamily="34" charset="0"/>
                <a:cs typeface="Arial" panose="020B0604020202020204" pitchFamily="34" charset="0"/>
              </a:rPr>
              <a:t>Vacuum level while pumping </a:t>
            </a:r>
          </a:p>
          <a:p>
            <a:pPr marL="762000" lvl="1" indent="0">
              <a:buNone/>
            </a:pPr>
            <a:r>
              <a:rPr lang="en-US" sz="1800" b="1" dirty="0">
                <a:solidFill>
                  <a:srgbClr val="0000CD"/>
                </a:solidFill>
                <a:latin typeface="Arial" panose="020B0604020202020204" pitchFamily="34" charset="0"/>
                <a:cs typeface="Arial" panose="020B0604020202020204" pitchFamily="34" charset="0"/>
              </a:rPr>
              <a:t>in order to prepare </a:t>
            </a:r>
          </a:p>
          <a:p>
            <a:pPr marL="762000" lvl="1" indent="0">
              <a:buNone/>
            </a:pPr>
            <a:r>
              <a:rPr lang="en-US" sz="1800" b="1" dirty="0">
                <a:solidFill>
                  <a:srgbClr val="0000CD"/>
                </a:solidFill>
                <a:latin typeface="Arial" panose="020B0604020202020204" pitchFamily="34" charset="0"/>
                <a:cs typeface="Arial" panose="020B0604020202020204" pitchFamily="34" charset="0"/>
              </a:rPr>
              <a:t>for </a:t>
            </a:r>
            <a:r>
              <a:rPr lang="en-US" sz="1800" b="1" dirty="0" err="1">
                <a:solidFill>
                  <a:srgbClr val="0000CD"/>
                </a:solidFill>
                <a:latin typeface="Arial" panose="020B0604020202020204" pitchFamily="34" charset="0"/>
                <a:cs typeface="Arial" panose="020B0604020202020204" pitchFamily="34" charset="0"/>
              </a:rPr>
              <a:t>CsI</a:t>
            </a:r>
            <a:r>
              <a:rPr lang="en-US" sz="1800" b="1" dirty="0">
                <a:solidFill>
                  <a:srgbClr val="0000CD"/>
                </a:solidFill>
                <a:latin typeface="Arial" panose="020B0604020202020204" pitchFamily="34" charset="0"/>
                <a:cs typeface="Arial" panose="020B0604020202020204" pitchFamily="34" charset="0"/>
              </a:rPr>
              <a:t> coating</a:t>
            </a:r>
          </a:p>
          <a:p>
            <a:pPr marL="762000" lvl="1" indent="0">
              <a:buNone/>
            </a:pPr>
            <a:endParaRPr lang="en-US" sz="1800" b="1" dirty="0"/>
          </a:p>
        </p:txBody>
      </p:sp>
      <p:sp>
        <p:nvSpPr>
          <p:cNvPr id="28" name="TextBox 27">
            <a:extLst>
              <a:ext uri="{FF2B5EF4-FFF2-40B4-BE49-F238E27FC236}">
                <a16:creationId xmlns:a16="http://schemas.microsoft.com/office/drawing/2014/main" id="{ADE4961B-C695-4188-8168-D685F8FA429C}"/>
              </a:ext>
            </a:extLst>
          </p:cNvPr>
          <p:cNvSpPr txBox="1"/>
          <p:nvPr/>
        </p:nvSpPr>
        <p:spPr>
          <a:xfrm>
            <a:off x="8229600" y="678267"/>
            <a:ext cx="3810000" cy="1668214"/>
          </a:xfrm>
          <a:prstGeom prst="rect">
            <a:avLst/>
          </a:prstGeom>
          <a:noFill/>
          <a:ln>
            <a:solidFill>
              <a:srgbClr val="FF0000"/>
            </a:solidFill>
          </a:ln>
        </p:spPr>
        <p:txBody>
          <a:bodyPr wrap="square" rtlCol="0">
            <a:spAutoFit/>
          </a:bodyPr>
          <a:lstStyle/>
          <a:p>
            <a:pPr>
              <a:lnSpc>
                <a:spcPct val="150000"/>
              </a:lnSpc>
            </a:pPr>
            <a:r>
              <a:rPr lang="en-US" sz="1400" b="0" dirty="0">
                <a:solidFill>
                  <a:srgbClr val="FF0000"/>
                </a:solidFill>
                <a:effectLst/>
                <a:latin typeface="Arial" pitchFamily="34" charset="0"/>
                <a:cs typeface="Arial" pitchFamily="34" charset="0"/>
              </a:rPr>
              <a:t>THGEM introduced in // by different groups:</a:t>
            </a:r>
          </a:p>
          <a:p>
            <a:pPr eaLnBrk="1" hangingPunct="1">
              <a:lnSpc>
                <a:spcPct val="150000"/>
              </a:lnSpc>
            </a:pPr>
            <a:r>
              <a:rPr lang="en-US" sz="1400" b="0" dirty="0">
                <a:solidFill>
                  <a:schemeClr val="tx1"/>
                </a:solidFill>
                <a:effectLst/>
                <a:latin typeface="Arial" pitchFamily="34" charset="0"/>
                <a:cs typeface="Arial" pitchFamily="34" charset="0"/>
                <a:sym typeface="Wingdings" pitchFamily="2" charset="2"/>
              </a:rPr>
              <a:t>L. </a:t>
            </a:r>
            <a:r>
              <a:rPr lang="en-US" sz="1400" b="0" dirty="0" err="1">
                <a:solidFill>
                  <a:schemeClr val="tx1"/>
                </a:solidFill>
                <a:effectLst/>
                <a:latin typeface="Arial" pitchFamily="34" charset="0"/>
                <a:cs typeface="Arial" pitchFamily="34" charset="0"/>
                <a:sym typeface="Wingdings" pitchFamily="2" charset="2"/>
              </a:rPr>
              <a:t>Periale</a:t>
            </a:r>
            <a:r>
              <a:rPr lang="en-US" sz="1400" b="0" dirty="0">
                <a:solidFill>
                  <a:schemeClr val="tx1"/>
                </a:solidFill>
                <a:effectLst/>
                <a:latin typeface="Arial" pitchFamily="34" charset="0"/>
                <a:cs typeface="Arial" pitchFamily="34" charset="0"/>
                <a:sym typeface="Wingdings" pitchFamily="2" charset="2"/>
              </a:rPr>
              <a:t> et al., NIM A478 (2002) 377</a:t>
            </a:r>
          </a:p>
          <a:p>
            <a:pPr eaLnBrk="1" hangingPunct="1">
              <a:lnSpc>
                <a:spcPct val="150000"/>
              </a:lnSpc>
            </a:pPr>
            <a:r>
              <a:rPr lang="en-GB" sz="1400" b="0" dirty="0">
                <a:solidFill>
                  <a:schemeClr val="tx1"/>
                </a:solidFill>
                <a:effectLst/>
                <a:latin typeface="Arial" pitchFamily="34" charset="0"/>
                <a:cs typeface="Arial" pitchFamily="34" charset="0"/>
                <a:sym typeface="Wingdings" pitchFamily="2" charset="2"/>
              </a:rPr>
              <a:t>P. </a:t>
            </a:r>
            <a:r>
              <a:rPr lang="en-GB" sz="1400" b="0" dirty="0" err="1">
                <a:solidFill>
                  <a:schemeClr val="tx1"/>
                </a:solidFill>
                <a:effectLst/>
                <a:latin typeface="Arial" pitchFamily="34" charset="0"/>
                <a:cs typeface="Arial" pitchFamily="34" charset="0"/>
                <a:sym typeface="Wingdings" pitchFamily="2" charset="2"/>
              </a:rPr>
              <a:t>Jeanneret</a:t>
            </a:r>
            <a:r>
              <a:rPr lang="en-GB" sz="1400" b="0" dirty="0">
                <a:solidFill>
                  <a:schemeClr val="tx1"/>
                </a:solidFill>
                <a:effectLst/>
                <a:latin typeface="Arial" pitchFamily="34" charset="0"/>
                <a:cs typeface="Arial" pitchFamily="34" charset="0"/>
                <a:sym typeface="Wingdings" pitchFamily="2" charset="2"/>
              </a:rPr>
              <a:t>,  PhD thesis, Neuchatel U., 2001</a:t>
            </a:r>
          </a:p>
          <a:p>
            <a:pPr eaLnBrk="1" hangingPunct="1">
              <a:lnSpc>
                <a:spcPct val="150000"/>
              </a:lnSpc>
            </a:pPr>
            <a:r>
              <a:rPr lang="en-CA" sz="1400" b="0" dirty="0">
                <a:solidFill>
                  <a:schemeClr val="tx1"/>
                </a:solidFill>
                <a:effectLst/>
                <a:latin typeface="Arial" pitchFamily="34" charset="0"/>
                <a:cs typeface="Arial" pitchFamily="34" charset="0"/>
                <a:sym typeface="Wingdings" pitchFamily="2" charset="2"/>
              </a:rPr>
              <a:t>P.S. </a:t>
            </a:r>
            <a:r>
              <a:rPr lang="en-CA" sz="1400" b="0" dirty="0" err="1">
                <a:solidFill>
                  <a:schemeClr val="tx1"/>
                </a:solidFill>
                <a:effectLst/>
                <a:latin typeface="Arial" pitchFamily="34" charset="0"/>
                <a:cs typeface="Arial" pitchFamily="34" charset="0"/>
                <a:sym typeface="Wingdings" pitchFamily="2" charset="2"/>
              </a:rPr>
              <a:t>Barbeau</a:t>
            </a:r>
            <a:r>
              <a:rPr lang="en-CA" sz="1400" b="0" dirty="0">
                <a:solidFill>
                  <a:schemeClr val="tx1"/>
                </a:solidFill>
                <a:effectLst/>
                <a:latin typeface="Arial" pitchFamily="34" charset="0"/>
                <a:cs typeface="Arial" pitchFamily="34" charset="0"/>
                <a:sym typeface="Wingdings" pitchFamily="2" charset="2"/>
              </a:rPr>
              <a:t> et al., IEEE NS50 (2003) 1285</a:t>
            </a:r>
          </a:p>
          <a:p>
            <a:pPr eaLnBrk="1" hangingPunct="1">
              <a:lnSpc>
                <a:spcPct val="150000"/>
              </a:lnSpc>
            </a:pPr>
            <a:r>
              <a:rPr lang="en-CA" sz="1400" b="0" dirty="0">
                <a:solidFill>
                  <a:schemeClr val="tx1"/>
                </a:solidFill>
                <a:effectLst/>
                <a:latin typeface="Arial" pitchFamily="34" charset="0"/>
                <a:cs typeface="Arial" pitchFamily="34" charset="0"/>
                <a:sym typeface="Wingdings" pitchFamily="2" charset="2"/>
              </a:rPr>
              <a:t>R. </a:t>
            </a:r>
            <a:r>
              <a:rPr lang="en-CA" sz="1400" b="0" dirty="0" err="1">
                <a:solidFill>
                  <a:schemeClr val="tx1"/>
                </a:solidFill>
                <a:effectLst/>
                <a:latin typeface="Arial" pitchFamily="34" charset="0"/>
                <a:cs typeface="Arial" pitchFamily="34" charset="0"/>
                <a:sym typeface="Wingdings" pitchFamily="2" charset="2"/>
              </a:rPr>
              <a:t>Chechik</a:t>
            </a:r>
            <a:r>
              <a:rPr lang="en-CA" sz="1400" b="0" dirty="0">
                <a:solidFill>
                  <a:schemeClr val="tx1"/>
                </a:solidFill>
                <a:effectLst/>
                <a:latin typeface="Arial" pitchFamily="34" charset="0"/>
                <a:cs typeface="Arial" pitchFamily="34" charset="0"/>
                <a:sym typeface="Wingdings" pitchFamily="2" charset="2"/>
              </a:rPr>
              <a:t> et al., NIMA 535 (2004) 303</a:t>
            </a:r>
            <a:endParaRPr lang="en-US" sz="1400" b="0" dirty="0">
              <a:solidFill>
                <a:schemeClr val="tx1"/>
              </a:solidFill>
              <a:effectLst/>
              <a:latin typeface="Arial" pitchFamily="34" charset="0"/>
              <a:cs typeface="Arial" pitchFamily="34" charset="0"/>
              <a:sym typeface="Wingdings" pitchFamily="2" charset="2"/>
            </a:endParaRPr>
          </a:p>
        </p:txBody>
      </p:sp>
      <p:grpSp>
        <p:nvGrpSpPr>
          <p:cNvPr id="29" name="Group 28">
            <a:extLst>
              <a:ext uri="{FF2B5EF4-FFF2-40B4-BE49-F238E27FC236}">
                <a16:creationId xmlns:a16="http://schemas.microsoft.com/office/drawing/2014/main" id="{96CFEC61-5474-449E-BA04-021545A40EF8}"/>
              </a:ext>
            </a:extLst>
          </p:cNvPr>
          <p:cNvGrpSpPr/>
          <p:nvPr/>
        </p:nvGrpSpPr>
        <p:grpSpPr>
          <a:xfrm>
            <a:off x="5867400" y="4188364"/>
            <a:ext cx="5617056" cy="2364836"/>
            <a:chOff x="592156" y="3951989"/>
            <a:chExt cx="5617056" cy="2364836"/>
          </a:xfrm>
        </p:grpSpPr>
        <p:pic>
          <p:nvPicPr>
            <p:cNvPr id="30" name="Picture 29">
              <a:extLst>
                <a:ext uri="{FF2B5EF4-FFF2-40B4-BE49-F238E27FC236}">
                  <a16:creationId xmlns:a16="http://schemas.microsoft.com/office/drawing/2014/main" id="{6A4C237F-6225-443B-9061-0FCB7546A419}"/>
                </a:ext>
              </a:extLst>
            </p:cNvPr>
            <p:cNvPicPr>
              <a:picLocks noChangeAspect="1"/>
            </p:cNvPicPr>
            <p:nvPr/>
          </p:nvPicPr>
          <p:blipFill>
            <a:blip r:embed="rId3"/>
            <a:stretch>
              <a:fillRect/>
            </a:stretch>
          </p:blipFill>
          <p:spPr>
            <a:xfrm>
              <a:off x="613899" y="3951989"/>
              <a:ext cx="5595313" cy="2235001"/>
            </a:xfrm>
            <a:prstGeom prst="rect">
              <a:avLst/>
            </a:prstGeom>
            <a:ln>
              <a:solidFill>
                <a:srgbClr val="0000CC"/>
              </a:solidFill>
            </a:ln>
          </p:spPr>
        </p:pic>
        <p:grpSp>
          <p:nvGrpSpPr>
            <p:cNvPr id="31" name="Group 30">
              <a:extLst>
                <a:ext uri="{FF2B5EF4-FFF2-40B4-BE49-F238E27FC236}">
                  <a16:creationId xmlns:a16="http://schemas.microsoft.com/office/drawing/2014/main" id="{E0ECE2C7-694F-4753-A81F-574BBED869BE}"/>
                </a:ext>
              </a:extLst>
            </p:cNvPr>
            <p:cNvGrpSpPr/>
            <p:nvPr/>
          </p:nvGrpSpPr>
          <p:grpSpPr>
            <a:xfrm>
              <a:off x="1700401" y="5858813"/>
              <a:ext cx="3806561" cy="458012"/>
              <a:chOff x="4507705" y="3246934"/>
              <a:chExt cx="3806561" cy="458012"/>
            </a:xfrm>
          </p:grpSpPr>
          <p:sp>
            <p:nvSpPr>
              <p:cNvPr id="40" name="Left-Right Arrow 18">
                <a:extLst>
                  <a:ext uri="{FF2B5EF4-FFF2-40B4-BE49-F238E27FC236}">
                    <a16:creationId xmlns:a16="http://schemas.microsoft.com/office/drawing/2014/main" id="{7FDA3771-AF13-47E1-9345-C9298E84DF6E}"/>
                  </a:ext>
                </a:extLst>
              </p:cNvPr>
              <p:cNvSpPr/>
              <p:nvPr/>
            </p:nvSpPr>
            <p:spPr bwMode="auto">
              <a:xfrm>
                <a:off x="4507705" y="3246934"/>
                <a:ext cx="3806561" cy="458012"/>
              </a:xfrm>
              <a:prstGeom prst="leftRightArrow">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00CC"/>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dirty="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41" name="TextBox 40">
                <a:extLst>
                  <a:ext uri="{FF2B5EF4-FFF2-40B4-BE49-F238E27FC236}">
                    <a16:creationId xmlns:a16="http://schemas.microsoft.com/office/drawing/2014/main" id="{85AF2E55-9E83-4D5F-BA72-5C2F168E4A99}"/>
                  </a:ext>
                </a:extLst>
              </p:cNvPr>
              <p:cNvSpPr txBox="1"/>
              <p:nvPr/>
            </p:nvSpPr>
            <p:spPr>
              <a:xfrm>
                <a:off x="6058164" y="3300642"/>
                <a:ext cx="839461" cy="369332"/>
              </a:xfrm>
              <a:prstGeom prst="rect">
                <a:avLst/>
              </a:prstGeom>
              <a:noFill/>
            </p:spPr>
            <p:txBody>
              <a:bodyPr wrap="none" rtlCol="0">
                <a:spAutoFit/>
              </a:bodyPr>
              <a:lstStyle/>
              <a:p>
                <a:r>
                  <a:rPr lang="en-US" b="1" dirty="0">
                    <a:solidFill>
                      <a:schemeClr val="tx1"/>
                    </a:solidFill>
                    <a:effectLst/>
                  </a:rPr>
                  <a:t>6 days </a:t>
                </a:r>
              </a:p>
            </p:txBody>
          </p:sp>
        </p:grpSp>
        <p:sp>
          <p:nvSpPr>
            <p:cNvPr id="32" name="TextBox 31">
              <a:extLst>
                <a:ext uri="{FF2B5EF4-FFF2-40B4-BE49-F238E27FC236}">
                  <a16:creationId xmlns:a16="http://schemas.microsoft.com/office/drawing/2014/main" id="{B5D382C6-1E8B-45D6-949A-5AAAC0467C4B}"/>
                </a:ext>
              </a:extLst>
            </p:cNvPr>
            <p:cNvSpPr txBox="1"/>
            <p:nvPr/>
          </p:nvSpPr>
          <p:spPr>
            <a:xfrm>
              <a:off x="2823942" y="5264443"/>
              <a:ext cx="2010487" cy="246221"/>
            </a:xfrm>
            <a:prstGeom prst="rect">
              <a:avLst/>
            </a:prstGeom>
            <a:solidFill>
              <a:schemeClr val="bg1">
                <a:lumMod val="95000"/>
              </a:schemeClr>
            </a:solidFill>
            <a:ln>
              <a:solidFill>
                <a:srgbClr val="0000CC"/>
              </a:solidFill>
            </a:ln>
          </p:spPr>
          <p:txBody>
            <a:bodyPr wrap="none" rtlCol="0">
              <a:spAutoFit/>
            </a:bodyPr>
            <a:lstStyle/>
            <a:p>
              <a:r>
                <a:rPr lang="en-US" sz="1000" b="1" dirty="0">
                  <a:solidFill>
                    <a:schemeClr val="tx1"/>
                  </a:solidFill>
                  <a:effectLst/>
                  <a:latin typeface="Arial" panose="020B0604020202020204" pitchFamily="34" charset="0"/>
                  <a:cs typeface="Arial" panose="020B0604020202020204" pitchFamily="34" charset="0"/>
                </a:rPr>
                <a:t>Reference board, NO HOLES !</a:t>
              </a:r>
              <a:endParaRPr lang="en-US" sz="1000" b="1" dirty="0">
                <a:solidFill>
                  <a:schemeClr val="tx1"/>
                </a:solidFill>
                <a:effectLst/>
              </a:endParaRPr>
            </a:p>
          </p:txBody>
        </p:sp>
        <p:sp>
          <p:nvSpPr>
            <p:cNvPr id="33" name="TextBox 32">
              <a:extLst>
                <a:ext uri="{FF2B5EF4-FFF2-40B4-BE49-F238E27FC236}">
                  <a16:creationId xmlns:a16="http://schemas.microsoft.com/office/drawing/2014/main" id="{5D8DB16D-59ED-4E0D-A383-42129FA989F1}"/>
                </a:ext>
              </a:extLst>
            </p:cNvPr>
            <p:cNvSpPr txBox="1"/>
            <p:nvPr/>
          </p:nvSpPr>
          <p:spPr>
            <a:xfrm>
              <a:off x="1700401" y="4418217"/>
              <a:ext cx="683200" cy="246221"/>
            </a:xfrm>
            <a:prstGeom prst="rect">
              <a:avLst/>
            </a:prstGeom>
            <a:solidFill>
              <a:schemeClr val="bg1">
                <a:lumMod val="95000"/>
              </a:schemeClr>
            </a:solidFill>
            <a:ln>
              <a:solidFill>
                <a:srgbClr val="0000CC"/>
              </a:solidFill>
            </a:ln>
          </p:spPr>
          <p:txBody>
            <a:bodyPr wrap="none" rtlCol="0">
              <a:spAutoFit/>
            </a:bodyPr>
            <a:lstStyle/>
            <a:p>
              <a:r>
                <a:rPr lang="en-US" sz="1000" b="1" dirty="0">
                  <a:solidFill>
                    <a:schemeClr val="tx1"/>
                  </a:solidFill>
                  <a:effectLst/>
                  <a:latin typeface="Arial" panose="020B0604020202020204" pitchFamily="34" charset="0"/>
                  <a:cs typeface="Arial" panose="020B0604020202020204" pitchFamily="34" charset="0"/>
                </a:rPr>
                <a:t>THGEM </a:t>
              </a:r>
              <a:endParaRPr lang="en-US" sz="1000" b="1" dirty="0">
                <a:solidFill>
                  <a:schemeClr val="tx1"/>
                </a:solidFill>
                <a:effectLst/>
              </a:endParaRPr>
            </a:p>
          </p:txBody>
        </p:sp>
        <p:cxnSp>
          <p:nvCxnSpPr>
            <p:cNvPr id="34" name="Straight Arrow Connector 33">
              <a:extLst>
                <a:ext uri="{FF2B5EF4-FFF2-40B4-BE49-F238E27FC236}">
                  <a16:creationId xmlns:a16="http://schemas.microsoft.com/office/drawing/2014/main" id="{8256229E-C9E6-482C-A989-DF480D585F6F}"/>
                </a:ext>
              </a:extLst>
            </p:cNvPr>
            <p:cNvCxnSpPr/>
            <p:nvPr/>
          </p:nvCxnSpPr>
          <p:spPr bwMode="auto">
            <a:xfrm flipH="1">
              <a:off x="2023723" y="5381897"/>
              <a:ext cx="788700" cy="292208"/>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00CC"/>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973EEF59-E890-46F2-B726-C87681E00045}"/>
                </a:ext>
              </a:extLst>
            </p:cNvPr>
            <p:cNvCxnSpPr/>
            <p:nvPr/>
          </p:nvCxnSpPr>
          <p:spPr bwMode="auto">
            <a:xfrm flipH="1">
              <a:off x="1700401" y="4649049"/>
              <a:ext cx="589954" cy="407354"/>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00CC"/>
              </a:solidFill>
              <a:prstDash val="solid"/>
              <a:round/>
              <a:headEnd type="none" w="med" len="med"/>
              <a:tailEnd type="triangle"/>
            </a:ln>
            <a:effectLst/>
          </p:spPr>
        </p:cxnSp>
        <p:grpSp>
          <p:nvGrpSpPr>
            <p:cNvPr id="36" name="Group 35">
              <a:extLst>
                <a:ext uri="{FF2B5EF4-FFF2-40B4-BE49-F238E27FC236}">
                  <a16:creationId xmlns:a16="http://schemas.microsoft.com/office/drawing/2014/main" id="{E3E08511-8FEE-48ED-A4E7-A6F4C63577D2}"/>
                </a:ext>
              </a:extLst>
            </p:cNvPr>
            <p:cNvGrpSpPr/>
            <p:nvPr/>
          </p:nvGrpSpPr>
          <p:grpSpPr>
            <a:xfrm>
              <a:off x="592156" y="3975977"/>
              <a:ext cx="549018" cy="2137124"/>
              <a:chOff x="3544011" y="1494126"/>
              <a:chExt cx="549018" cy="2137124"/>
            </a:xfrm>
          </p:grpSpPr>
          <p:sp>
            <p:nvSpPr>
              <p:cNvPr id="37" name="TextBox 36">
                <a:extLst>
                  <a:ext uri="{FF2B5EF4-FFF2-40B4-BE49-F238E27FC236}">
                    <a16:creationId xmlns:a16="http://schemas.microsoft.com/office/drawing/2014/main" id="{497F7164-BAC5-4827-B12F-F1A029B69B11}"/>
                  </a:ext>
                </a:extLst>
              </p:cNvPr>
              <p:cNvSpPr txBox="1"/>
              <p:nvPr/>
            </p:nvSpPr>
            <p:spPr>
              <a:xfrm rot="16200000">
                <a:off x="2675504" y="2362633"/>
                <a:ext cx="2137124" cy="400110"/>
              </a:xfrm>
              <a:prstGeom prst="rect">
                <a:avLst/>
              </a:prstGeom>
              <a:solidFill>
                <a:schemeClr val="bg1">
                  <a:lumMod val="95000"/>
                </a:schemeClr>
              </a:solidFill>
              <a:ln>
                <a:solidFill>
                  <a:srgbClr val="0000CC"/>
                </a:solidFill>
              </a:ln>
            </p:spPr>
            <p:txBody>
              <a:bodyPr wrap="none" rtlCol="0">
                <a:spAutoFit/>
              </a:bodyPr>
              <a:lstStyle/>
              <a:p>
                <a:r>
                  <a:rPr lang="en-US" sz="1000" b="1" dirty="0">
                    <a:solidFill>
                      <a:schemeClr val="tx1"/>
                    </a:solidFill>
                    <a:effectLst/>
                    <a:latin typeface="Arial" panose="020B0604020202020204" pitchFamily="34" charset="0"/>
                    <a:cs typeface="Arial" panose="020B0604020202020204" pitchFamily="34" charset="0"/>
                  </a:rPr>
                  <a:t>         Vacuum level (mbar)</a:t>
                </a:r>
              </a:p>
              <a:p>
                <a:r>
                  <a:rPr lang="en-US" sz="1000" b="1" dirty="0">
                    <a:solidFill>
                      <a:schemeClr val="tx1"/>
                    </a:solidFill>
                    <a:effectLst/>
                    <a:latin typeface="Arial" panose="020B0604020202020204" pitchFamily="34" charset="0"/>
                    <a:cs typeface="Arial" panose="020B0604020202020204" pitchFamily="34" charset="0"/>
                  </a:rPr>
                  <a:t>1x10</a:t>
                </a:r>
                <a:r>
                  <a:rPr lang="en-US" sz="1000" b="1" baseline="30000" dirty="0">
                    <a:solidFill>
                      <a:schemeClr val="tx1"/>
                    </a:solidFill>
                    <a:effectLst/>
                    <a:latin typeface="Arial" panose="020B0604020202020204" pitchFamily="34" charset="0"/>
                    <a:cs typeface="Arial" panose="020B0604020202020204" pitchFamily="34" charset="0"/>
                  </a:rPr>
                  <a:t>-7</a:t>
                </a:r>
                <a:r>
                  <a:rPr lang="en-US" sz="1000" b="1" dirty="0">
                    <a:solidFill>
                      <a:schemeClr val="tx1"/>
                    </a:solidFill>
                    <a:effectLst/>
                    <a:latin typeface="Arial" panose="020B0604020202020204" pitchFamily="34" charset="0"/>
                    <a:cs typeface="Arial" panose="020B0604020202020204" pitchFamily="34" charset="0"/>
                  </a:rPr>
                  <a:t>                  2.51x10</a:t>
                </a:r>
                <a:r>
                  <a:rPr lang="en-US" sz="1000" b="1" baseline="30000" dirty="0">
                    <a:solidFill>
                      <a:schemeClr val="tx1"/>
                    </a:solidFill>
                    <a:effectLst/>
                    <a:latin typeface="Arial" panose="020B0604020202020204" pitchFamily="34" charset="0"/>
                    <a:cs typeface="Arial" panose="020B0604020202020204" pitchFamily="34" charset="0"/>
                  </a:rPr>
                  <a:t>-6</a:t>
                </a:r>
                <a:r>
                  <a:rPr lang="en-US" sz="1000" b="1" dirty="0">
                    <a:solidFill>
                      <a:schemeClr val="tx1"/>
                    </a:solidFill>
                    <a:effectLst/>
                    <a:latin typeface="Arial" panose="020B0604020202020204" pitchFamily="34" charset="0"/>
                    <a:cs typeface="Arial" panose="020B0604020202020204" pitchFamily="34" charset="0"/>
                  </a:rPr>
                  <a:t>            </a:t>
                </a:r>
                <a:endParaRPr lang="en-US" sz="1000" b="1" dirty="0">
                  <a:solidFill>
                    <a:schemeClr val="tx1"/>
                  </a:solidFill>
                  <a:effectLst/>
                </a:endParaRPr>
              </a:p>
            </p:txBody>
          </p:sp>
          <p:sp>
            <p:nvSpPr>
              <p:cNvPr id="38" name="Rectangle 37">
                <a:extLst>
                  <a:ext uri="{FF2B5EF4-FFF2-40B4-BE49-F238E27FC236}">
                    <a16:creationId xmlns:a16="http://schemas.microsoft.com/office/drawing/2014/main" id="{32C7CECD-A290-42AA-9367-F877D506DFCD}"/>
                  </a:ext>
                </a:extLst>
              </p:cNvPr>
              <p:cNvSpPr/>
              <p:nvPr/>
            </p:nvSpPr>
            <p:spPr bwMode="auto">
              <a:xfrm>
                <a:off x="3962128" y="3370217"/>
                <a:ext cx="130901" cy="45719"/>
              </a:xfrm>
              <a:prstGeom prst="rect">
                <a:avLst/>
              </a:prstGeom>
              <a:solidFill>
                <a:srgbClr val="0000CC"/>
              </a:solidFill>
              <a:ln w="9525" cap="flat" cmpd="sng" algn="ctr">
                <a:solidFill>
                  <a:srgbClr val="0000CC"/>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sp>
            <p:nvSpPr>
              <p:cNvPr id="39" name="Rectangle 38">
                <a:extLst>
                  <a:ext uri="{FF2B5EF4-FFF2-40B4-BE49-F238E27FC236}">
                    <a16:creationId xmlns:a16="http://schemas.microsoft.com/office/drawing/2014/main" id="{38060B41-6453-471F-9A57-62827B51009D}"/>
                  </a:ext>
                </a:extLst>
              </p:cNvPr>
              <p:cNvSpPr/>
              <p:nvPr/>
            </p:nvSpPr>
            <p:spPr bwMode="auto">
              <a:xfrm>
                <a:off x="3953943" y="2172105"/>
                <a:ext cx="130901" cy="45719"/>
              </a:xfrm>
              <a:prstGeom prst="rect">
                <a:avLst/>
              </a:prstGeom>
              <a:solidFill>
                <a:srgbClr val="0000CC"/>
              </a:solidFill>
              <a:ln w="9525" cap="flat" cmpd="sng" algn="ctr">
                <a:solidFill>
                  <a:srgbClr val="0000CC"/>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grpSp>
      <p:sp>
        <p:nvSpPr>
          <p:cNvPr id="42" name="TextBox 41">
            <a:extLst>
              <a:ext uri="{FF2B5EF4-FFF2-40B4-BE49-F238E27FC236}">
                <a16:creationId xmlns:a16="http://schemas.microsoft.com/office/drawing/2014/main" id="{1DD8A128-4CDB-46C6-8ABA-66591D155895}"/>
              </a:ext>
            </a:extLst>
          </p:cNvPr>
          <p:cNvSpPr txBox="1"/>
          <p:nvPr/>
        </p:nvSpPr>
        <p:spPr>
          <a:xfrm rot="20693006">
            <a:off x="8114484" y="4432583"/>
            <a:ext cx="3059051" cy="523220"/>
          </a:xfrm>
          <a:prstGeom prst="rect">
            <a:avLst/>
          </a:prstGeom>
          <a:solidFill>
            <a:schemeClr val="bg1">
              <a:lumMod val="75000"/>
            </a:schemeClr>
          </a:solidFill>
          <a:ln>
            <a:solidFill>
              <a:srgbClr val="C00000"/>
            </a:solidFill>
          </a:ln>
        </p:spPr>
        <p:txBody>
          <a:bodyPr wrap="square" rtlCol="0">
            <a:spAutoFit/>
          </a:bodyPr>
          <a:lstStyle/>
          <a:p>
            <a:r>
              <a:rPr lang="en-US" sz="1400" b="1" dirty="0">
                <a:solidFill>
                  <a:schemeClr val="tx1"/>
                </a:solidFill>
                <a:effectLst/>
              </a:rPr>
              <a:t>No extra outgassing from </a:t>
            </a:r>
          </a:p>
          <a:p>
            <a:r>
              <a:rPr lang="en-US" sz="1400" b="1" dirty="0">
                <a:solidFill>
                  <a:schemeClr val="tx1"/>
                </a:solidFill>
                <a:effectLst/>
              </a:rPr>
              <a:t>the 325,000 holes in the THGEM ! </a:t>
            </a:r>
          </a:p>
        </p:txBody>
      </p:sp>
      <p:cxnSp>
        <p:nvCxnSpPr>
          <p:cNvPr id="43" name="Straight Arrow Connector 42">
            <a:extLst>
              <a:ext uri="{FF2B5EF4-FFF2-40B4-BE49-F238E27FC236}">
                <a16:creationId xmlns:a16="http://schemas.microsoft.com/office/drawing/2014/main" id="{19307D73-71A2-4669-99CB-FA30CD13CD5A}"/>
              </a:ext>
            </a:extLst>
          </p:cNvPr>
          <p:cNvCxnSpPr>
            <a:cxnSpLocks/>
            <a:endCxn id="37" idx="0"/>
          </p:cNvCxnSpPr>
          <p:nvPr/>
        </p:nvCxnSpPr>
        <p:spPr bwMode="auto">
          <a:xfrm flipV="1">
            <a:off x="3966121" y="5280914"/>
            <a:ext cx="1901279" cy="71550"/>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33CC"/>
            </a:solidFill>
            <a:prstDash val="solid"/>
            <a:round/>
            <a:headEnd type="none" w="med" len="med"/>
            <a:tailEnd type="triangle"/>
          </a:ln>
          <a:effectLst/>
        </p:spPr>
      </p:cxnSp>
    </p:spTree>
    <p:extLst>
      <p:ext uri="{BB962C8B-B14F-4D97-AF65-F5344CB8AC3E}">
        <p14:creationId xmlns:p14="http://schemas.microsoft.com/office/powerpoint/2010/main" val="33773423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ABOUT OPERATION IN THE FAR UV DOMAIN</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b="1" smtClean="0"/>
              <a:t>38</a:t>
            </a:fld>
            <a:endParaRPr lang="en-US" b="1" dirty="0"/>
          </a:p>
        </p:txBody>
      </p:sp>
      <p:sp>
        <p:nvSpPr>
          <p:cNvPr id="24" name="Text Box 8">
            <a:extLst>
              <a:ext uri="{FF2B5EF4-FFF2-40B4-BE49-F238E27FC236}">
                <a16:creationId xmlns:a16="http://schemas.microsoft.com/office/drawing/2014/main" id="{C2A5ABCF-6380-4973-9A45-397D97BDB74D}"/>
              </a:ext>
            </a:extLst>
          </p:cNvPr>
          <p:cNvSpPr txBox="1">
            <a:spLocks noChangeArrowheads="1"/>
          </p:cNvSpPr>
          <p:nvPr/>
        </p:nvSpPr>
        <p:spPr bwMode="auto">
          <a:xfrm>
            <a:off x="7671797" y="1206038"/>
            <a:ext cx="3846943" cy="1200971"/>
          </a:xfrm>
          <a:prstGeom prst="rect">
            <a:avLst/>
          </a:prstGeom>
          <a:solidFill>
            <a:schemeClr val="bg1"/>
          </a:solidFill>
          <a:ln w="28575">
            <a:solidFill>
              <a:schemeClr val="hlink"/>
            </a:solidFill>
            <a:miter lim="800000"/>
            <a:headEnd/>
            <a:tailEnd/>
          </a:ln>
          <a:effectLst/>
        </p:spPr>
        <p:txBody>
          <a:bodyPr wrap="square" lIns="92075" tIns="46038" rIns="92075" bIns="46038">
            <a:spAutoFit/>
          </a:bodyPr>
          <a:lstStyle/>
          <a:p>
            <a:r>
              <a:rPr lang="en-US" altLang="en-US" sz="1600" b="1" u="sng" dirty="0">
                <a:solidFill>
                  <a:srgbClr val="0000CC"/>
                </a:solidFill>
                <a:effectLst>
                  <a:outerShdw blurRad="38100" dist="38100" dir="2700000" algn="tl">
                    <a:srgbClr val="C0C0C0"/>
                  </a:outerShdw>
                </a:effectLst>
              </a:rPr>
              <a:t>COMPASS RICH-1, gas transparency</a:t>
            </a:r>
          </a:p>
          <a:p>
            <a:pPr>
              <a:buFontTx/>
              <a:buChar char="-"/>
            </a:pPr>
            <a:r>
              <a:rPr lang="en-US" altLang="en-US" sz="1400" b="1" dirty="0">
                <a:solidFill>
                  <a:schemeClr val="bg1">
                    <a:lumMod val="50000"/>
                  </a:schemeClr>
                </a:solidFill>
                <a:effectLst>
                  <a:outerShdw blurRad="38100" dist="38100" dir="2700000" algn="tl">
                    <a:srgbClr val="C0C0C0"/>
                  </a:outerShdw>
                </a:effectLst>
              </a:rPr>
              <a:t>gas cleaning by on-line filters, </a:t>
            </a:r>
          </a:p>
          <a:p>
            <a:pPr>
              <a:buFontTx/>
              <a:buChar char="-"/>
            </a:pPr>
            <a:r>
              <a:rPr lang="en-US" altLang="en-US" sz="1400" b="1" dirty="0">
                <a:solidFill>
                  <a:schemeClr val="bg1">
                    <a:lumMod val="50000"/>
                  </a:schemeClr>
                </a:solidFill>
                <a:effectLst>
                  <a:outerShdw blurRad="38100" dist="38100" dir="2700000" algn="tl">
                    <a:srgbClr val="C0C0C0"/>
                  </a:outerShdw>
                </a:effectLst>
              </a:rPr>
              <a:t>separate functions:</a:t>
            </a:r>
          </a:p>
          <a:p>
            <a:pPr lvl="1">
              <a:buFontTx/>
              <a:buChar char="-"/>
            </a:pPr>
            <a:r>
              <a:rPr lang="en-US" altLang="en-US" sz="1400" b="1" dirty="0">
                <a:solidFill>
                  <a:schemeClr val="bg1">
                    <a:lumMod val="50000"/>
                  </a:schemeClr>
                </a:solidFill>
                <a:effectLst>
                  <a:outerShdw blurRad="38100" dist="38100" dir="2700000" algn="tl">
                    <a:srgbClr val="C0C0C0"/>
                  </a:outerShdw>
                </a:effectLst>
              </a:rPr>
              <a:t>Cu catalyst, ~ 40</a:t>
            </a:r>
            <a:r>
              <a:rPr lang="en-US" altLang="en-US" sz="1400" b="1" baseline="30000" dirty="0">
                <a:solidFill>
                  <a:schemeClr val="bg1">
                    <a:lumMod val="50000"/>
                  </a:schemeClr>
                </a:solidFill>
                <a:effectLst>
                  <a:outerShdw blurRad="38100" dist="38100" dir="2700000" algn="tl">
                    <a:srgbClr val="C0C0C0"/>
                  </a:outerShdw>
                </a:effectLst>
              </a:rPr>
              <a:t>0</a:t>
            </a:r>
            <a:r>
              <a:rPr lang="en-US" altLang="en-US" sz="1400" b="1" dirty="0">
                <a:solidFill>
                  <a:schemeClr val="bg1">
                    <a:lumMod val="50000"/>
                  </a:schemeClr>
                </a:solidFill>
                <a:effectLst>
                  <a:outerShdw blurRad="38100" dist="38100" dir="2700000" algn="tl">
                    <a:srgbClr val="C0C0C0"/>
                  </a:outerShdw>
                </a:effectLst>
              </a:rPr>
              <a:t>C for O</a:t>
            </a:r>
            <a:r>
              <a:rPr lang="en-US" altLang="en-US" sz="1400" b="1" baseline="-25000" dirty="0">
                <a:solidFill>
                  <a:schemeClr val="bg1">
                    <a:lumMod val="50000"/>
                  </a:schemeClr>
                </a:solidFill>
                <a:effectLst>
                  <a:outerShdw blurRad="38100" dist="38100" dir="2700000" algn="tl">
                    <a:srgbClr val="C0C0C0"/>
                  </a:outerShdw>
                </a:effectLst>
              </a:rPr>
              <a:t>2</a:t>
            </a:r>
          </a:p>
          <a:p>
            <a:pPr lvl="1">
              <a:buFontTx/>
              <a:buChar char="-"/>
            </a:pPr>
            <a:r>
              <a:rPr lang="en-US" altLang="en-US" sz="1400" b="1" dirty="0">
                <a:solidFill>
                  <a:schemeClr val="bg1">
                    <a:lumMod val="50000"/>
                  </a:schemeClr>
                </a:solidFill>
                <a:effectLst>
                  <a:outerShdw blurRad="38100" dist="38100" dir="2700000" algn="tl">
                    <a:srgbClr val="C0C0C0"/>
                  </a:outerShdw>
                </a:effectLst>
              </a:rPr>
              <a:t>5A molecular sieve, ~ 10</a:t>
            </a:r>
            <a:r>
              <a:rPr lang="en-US" altLang="en-US" sz="1400" b="1" baseline="30000" dirty="0">
                <a:solidFill>
                  <a:schemeClr val="bg1">
                    <a:lumMod val="50000"/>
                  </a:schemeClr>
                </a:solidFill>
                <a:effectLst>
                  <a:outerShdw blurRad="38100" dist="38100" dir="2700000" algn="tl">
                    <a:srgbClr val="C0C0C0"/>
                  </a:outerShdw>
                </a:effectLst>
              </a:rPr>
              <a:t>0</a:t>
            </a:r>
            <a:r>
              <a:rPr lang="en-US" altLang="en-US" sz="1400" b="1" dirty="0">
                <a:solidFill>
                  <a:schemeClr val="bg1">
                    <a:lumMod val="50000"/>
                  </a:schemeClr>
                </a:solidFill>
                <a:effectLst>
                  <a:outerShdw blurRad="38100" dist="38100" dir="2700000" algn="tl">
                    <a:srgbClr val="C0C0C0"/>
                  </a:outerShdw>
                </a:effectLst>
              </a:rPr>
              <a:t>C for H</a:t>
            </a:r>
            <a:r>
              <a:rPr lang="en-US" altLang="en-US" sz="1400" b="1" baseline="-25000" dirty="0">
                <a:solidFill>
                  <a:schemeClr val="bg1">
                    <a:lumMod val="50000"/>
                  </a:schemeClr>
                </a:solidFill>
                <a:effectLst>
                  <a:outerShdw blurRad="38100" dist="38100" dir="2700000" algn="tl">
                    <a:srgbClr val="C0C0C0"/>
                  </a:outerShdw>
                </a:effectLst>
              </a:rPr>
              <a:t>2</a:t>
            </a:r>
            <a:r>
              <a:rPr lang="en-US" altLang="en-US" sz="1400" b="1" dirty="0">
                <a:solidFill>
                  <a:schemeClr val="bg1">
                    <a:lumMod val="50000"/>
                  </a:schemeClr>
                </a:solidFill>
                <a:effectLst>
                  <a:outerShdw blurRad="38100" dist="38100" dir="2700000" algn="tl">
                    <a:srgbClr val="C0C0C0"/>
                  </a:outerShdw>
                </a:effectLst>
              </a:rPr>
              <a:t>O</a:t>
            </a:r>
          </a:p>
        </p:txBody>
      </p:sp>
      <p:grpSp>
        <p:nvGrpSpPr>
          <p:cNvPr id="26" name="Group 25">
            <a:extLst>
              <a:ext uri="{FF2B5EF4-FFF2-40B4-BE49-F238E27FC236}">
                <a16:creationId xmlns:a16="http://schemas.microsoft.com/office/drawing/2014/main" id="{EC440539-1EBC-4130-B804-4CE57BFB4AD6}"/>
              </a:ext>
            </a:extLst>
          </p:cNvPr>
          <p:cNvGrpSpPr/>
          <p:nvPr/>
        </p:nvGrpSpPr>
        <p:grpSpPr>
          <a:xfrm>
            <a:off x="6821601" y="2546551"/>
            <a:ext cx="5187142" cy="3815542"/>
            <a:chOff x="3404630" y="2575337"/>
            <a:chExt cx="5187142" cy="3815542"/>
          </a:xfrm>
        </p:grpSpPr>
        <p:grpSp>
          <p:nvGrpSpPr>
            <p:cNvPr id="44" name="Group 43">
              <a:extLst>
                <a:ext uri="{FF2B5EF4-FFF2-40B4-BE49-F238E27FC236}">
                  <a16:creationId xmlns:a16="http://schemas.microsoft.com/office/drawing/2014/main" id="{7DF3EF71-62E2-4525-8E23-7968CEF983E8}"/>
                </a:ext>
              </a:extLst>
            </p:cNvPr>
            <p:cNvGrpSpPr/>
            <p:nvPr/>
          </p:nvGrpSpPr>
          <p:grpSpPr>
            <a:xfrm>
              <a:off x="3404630" y="2575337"/>
              <a:ext cx="5187142" cy="3815542"/>
              <a:chOff x="2626822" y="2568633"/>
              <a:chExt cx="5187142" cy="3815542"/>
            </a:xfrm>
          </p:grpSpPr>
          <p:grpSp>
            <p:nvGrpSpPr>
              <p:cNvPr id="49" name="Group 48">
                <a:extLst>
                  <a:ext uri="{FF2B5EF4-FFF2-40B4-BE49-F238E27FC236}">
                    <a16:creationId xmlns:a16="http://schemas.microsoft.com/office/drawing/2014/main" id="{1F631F37-ADAD-42BC-BAE2-D6FA83782570}"/>
                  </a:ext>
                </a:extLst>
              </p:cNvPr>
              <p:cNvGrpSpPr/>
              <p:nvPr/>
            </p:nvGrpSpPr>
            <p:grpSpPr>
              <a:xfrm>
                <a:off x="2694381" y="2651251"/>
                <a:ext cx="5044669" cy="3689471"/>
                <a:chOff x="167312" y="2625848"/>
                <a:chExt cx="5044669" cy="3689471"/>
              </a:xfrm>
            </p:grpSpPr>
            <p:grpSp>
              <p:nvGrpSpPr>
                <p:cNvPr id="51" name="Group 9">
                  <a:extLst>
                    <a:ext uri="{FF2B5EF4-FFF2-40B4-BE49-F238E27FC236}">
                      <a16:creationId xmlns:a16="http://schemas.microsoft.com/office/drawing/2014/main" id="{1020640A-A69A-4FBC-A71C-E3EF56628779}"/>
                    </a:ext>
                  </a:extLst>
                </p:cNvPr>
                <p:cNvGrpSpPr>
                  <a:grpSpLocks/>
                </p:cNvGrpSpPr>
                <p:nvPr/>
              </p:nvGrpSpPr>
              <p:grpSpPr bwMode="auto">
                <a:xfrm>
                  <a:off x="167312" y="2625848"/>
                  <a:ext cx="4980470" cy="3689471"/>
                  <a:chOff x="366" y="1145"/>
                  <a:chExt cx="3324" cy="2435"/>
                </a:xfrm>
              </p:grpSpPr>
              <p:pic>
                <p:nvPicPr>
                  <p:cNvPr id="54" name="Picture 10" descr="vessel_110603">
                    <a:extLst>
                      <a:ext uri="{FF2B5EF4-FFF2-40B4-BE49-F238E27FC236}">
                        <a16:creationId xmlns:a16="http://schemas.microsoft.com/office/drawing/2014/main" id="{B421F01B-0ABA-4724-96C9-B44D80E0E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 y="1305"/>
                    <a:ext cx="3234" cy="2159"/>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11">
                    <a:extLst>
                      <a:ext uri="{FF2B5EF4-FFF2-40B4-BE49-F238E27FC236}">
                        <a16:creationId xmlns:a16="http://schemas.microsoft.com/office/drawing/2014/main" id="{AB7F24B2-9B19-40C0-B3E0-36BBBFD955F0}"/>
                      </a:ext>
                    </a:extLst>
                  </p:cNvPr>
                  <p:cNvSpPr>
                    <a:spLocks noChangeArrowheads="1"/>
                  </p:cNvSpPr>
                  <p:nvPr/>
                </p:nvSpPr>
                <p:spPr bwMode="auto">
                  <a:xfrm>
                    <a:off x="765" y="1404"/>
                    <a:ext cx="612" cy="1781"/>
                  </a:xfrm>
                  <a:prstGeom prst="rect">
                    <a:avLst/>
                  </a:prstGeom>
                  <a:solidFill>
                    <a:srgbClr val="CC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1" hangingPunct="1">
                      <a:lnSpc>
                        <a:spcPct val="100000"/>
                      </a:lnSpc>
                    </a:pPr>
                    <a:endParaRPr lang="en-US" altLang="en-US" sz="2400" b="1">
                      <a:solidFill>
                        <a:schemeClr val="tx1"/>
                      </a:solidFill>
                      <a:effectLst/>
                      <a:latin typeface="Times New Roman" panose="02020603050405020304" pitchFamily="18" charset="0"/>
                    </a:endParaRPr>
                  </a:p>
                </p:txBody>
              </p:sp>
              <p:sp>
                <p:nvSpPr>
                  <p:cNvPr id="56" name="Line 12">
                    <a:extLst>
                      <a:ext uri="{FF2B5EF4-FFF2-40B4-BE49-F238E27FC236}">
                        <a16:creationId xmlns:a16="http://schemas.microsoft.com/office/drawing/2014/main" id="{09490C25-95F0-4F5C-A42F-481E67188350}"/>
                      </a:ext>
                    </a:extLst>
                  </p:cNvPr>
                  <p:cNvSpPr>
                    <a:spLocks noChangeShapeType="1"/>
                  </p:cNvSpPr>
                  <p:nvPr/>
                </p:nvSpPr>
                <p:spPr bwMode="auto">
                  <a:xfrm flipH="1">
                    <a:off x="1379" y="1406"/>
                    <a:ext cx="1" cy="1775"/>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endParaRPr lang="en-US" b="1"/>
                  </a:p>
                </p:txBody>
              </p:sp>
              <p:sp>
                <p:nvSpPr>
                  <p:cNvPr id="57" name="Rectangle 14">
                    <a:extLst>
                      <a:ext uri="{FF2B5EF4-FFF2-40B4-BE49-F238E27FC236}">
                        <a16:creationId xmlns:a16="http://schemas.microsoft.com/office/drawing/2014/main" id="{2FF511D4-2AA3-41BF-8E58-3B65AB8F7D4D}"/>
                      </a:ext>
                    </a:extLst>
                  </p:cNvPr>
                  <p:cNvSpPr>
                    <a:spLocks noChangeArrowheads="1"/>
                  </p:cNvSpPr>
                  <p:nvPr/>
                </p:nvSpPr>
                <p:spPr bwMode="auto">
                  <a:xfrm>
                    <a:off x="2995" y="1380"/>
                    <a:ext cx="606" cy="1815"/>
                  </a:xfrm>
                  <a:prstGeom prst="rect">
                    <a:avLst/>
                  </a:prstGeom>
                  <a:solidFill>
                    <a:srgbClr val="CC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1" hangingPunct="1">
                      <a:lnSpc>
                        <a:spcPct val="100000"/>
                      </a:lnSpc>
                    </a:pPr>
                    <a:endParaRPr lang="en-US" altLang="en-US" sz="2400" b="1">
                      <a:solidFill>
                        <a:schemeClr val="tx1"/>
                      </a:solidFill>
                      <a:effectLst/>
                      <a:latin typeface="Times New Roman" panose="02020603050405020304" pitchFamily="18" charset="0"/>
                    </a:endParaRPr>
                  </a:p>
                </p:txBody>
              </p:sp>
              <p:sp>
                <p:nvSpPr>
                  <p:cNvPr id="58" name="Line 15">
                    <a:extLst>
                      <a:ext uri="{FF2B5EF4-FFF2-40B4-BE49-F238E27FC236}">
                        <a16:creationId xmlns:a16="http://schemas.microsoft.com/office/drawing/2014/main" id="{9927CB07-F530-4BAF-9993-FCA91F7E86D5}"/>
                      </a:ext>
                    </a:extLst>
                  </p:cNvPr>
                  <p:cNvSpPr>
                    <a:spLocks noChangeShapeType="1"/>
                  </p:cNvSpPr>
                  <p:nvPr/>
                </p:nvSpPr>
                <p:spPr bwMode="auto">
                  <a:xfrm flipH="1">
                    <a:off x="2992" y="1420"/>
                    <a:ext cx="1" cy="1775"/>
                  </a:xfrm>
                  <a:prstGeom prst="line">
                    <a:avLst/>
                  </a:prstGeom>
                  <a:noFill/>
                  <a:ln w="3810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endParaRPr lang="en-US" b="1"/>
                  </a:p>
                </p:txBody>
              </p:sp>
              <p:sp>
                <p:nvSpPr>
                  <p:cNvPr id="59" name="Text Box 16">
                    <a:extLst>
                      <a:ext uri="{FF2B5EF4-FFF2-40B4-BE49-F238E27FC236}">
                        <a16:creationId xmlns:a16="http://schemas.microsoft.com/office/drawing/2014/main" id="{78F27290-DFA2-453A-AB0B-91A62585EEF6}"/>
                      </a:ext>
                    </a:extLst>
                  </p:cNvPr>
                  <p:cNvSpPr txBox="1">
                    <a:spLocks noChangeArrowheads="1"/>
                  </p:cNvSpPr>
                  <p:nvPr/>
                </p:nvSpPr>
                <p:spPr bwMode="auto">
                  <a:xfrm>
                    <a:off x="1404" y="2004"/>
                    <a:ext cx="1565" cy="1036"/>
                  </a:xfrm>
                  <a:prstGeom prst="rect">
                    <a:avLst/>
                  </a:prstGeom>
                  <a:solidFill>
                    <a:srgbClr val="66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p>
                    <a:r>
                      <a:rPr lang="en-US" altLang="en-US" b="1" i="1" dirty="0">
                        <a:solidFill>
                          <a:srgbClr val="0000CC"/>
                        </a:solidFill>
                        <a:effectLst>
                          <a:outerShdw blurRad="38100" dist="38100" dir="2700000" algn="tl">
                            <a:srgbClr val="000000"/>
                          </a:outerShdw>
                        </a:effectLst>
                      </a:rPr>
                      <a:t>transmission </a:t>
                    </a:r>
                  </a:p>
                  <a:p>
                    <a:r>
                      <a:rPr lang="en-US" altLang="en-US" b="1" i="1" dirty="0">
                        <a:solidFill>
                          <a:srgbClr val="0000CC"/>
                        </a:solidFill>
                        <a:effectLst>
                          <a:outerShdw blurRad="38100" dist="38100" dir="2700000" algn="tl">
                            <a:srgbClr val="000000"/>
                          </a:outerShdw>
                        </a:effectLst>
                      </a:rPr>
                      <a:t>through 1,87 m,</a:t>
                    </a:r>
                  </a:p>
                  <a:p>
                    <a:r>
                      <a:rPr lang="en-US" altLang="en-US" b="1" i="1" dirty="0">
                        <a:solidFill>
                          <a:schemeClr val="tx1"/>
                        </a:solidFill>
                        <a:effectLst>
                          <a:outerShdw blurRad="38100" dist="38100" dir="2700000" algn="tl">
                            <a:srgbClr val="FFFFFF"/>
                          </a:outerShdw>
                        </a:effectLst>
                      </a:rPr>
                      <a:t>corresponding to:</a:t>
                    </a:r>
                  </a:p>
                  <a:p>
                    <a:pPr>
                      <a:spcBef>
                        <a:spcPct val="50000"/>
                      </a:spcBef>
                    </a:pPr>
                    <a:r>
                      <a:rPr lang="en-US" altLang="en-US" sz="1400" b="1" dirty="0">
                        <a:solidFill>
                          <a:srgbClr val="C00000"/>
                        </a:solidFill>
                        <a:effectLst>
                          <a:outerShdw blurRad="38100" dist="38100" dir="2700000" algn="tl">
                            <a:srgbClr val="000000"/>
                          </a:outerShdw>
                        </a:effectLst>
                      </a:rPr>
                      <a:t>H</a:t>
                    </a:r>
                    <a:r>
                      <a:rPr lang="en-US" altLang="en-US" sz="1400" b="1" baseline="-25000" dirty="0">
                        <a:solidFill>
                          <a:srgbClr val="C00000"/>
                        </a:solidFill>
                        <a:effectLst>
                          <a:outerShdw blurRad="38100" dist="38100" dir="2700000" algn="tl">
                            <a:srgbClr val="000000"/>
                          </a:outerShdw>
                        </a:effectLst>
                      </a:rPr>
                      <a:t>2</a:t>
                    </a:r>
                    <a:r>
                      <a:rPr lang="en-US" altLang="en-US" sz="1400" b="1" dirty="0">
                        <a:solidFill>
                          <a:srgbClr val="C00000"/>
                        </a:solidFill>
                        <a:effectLst>
                          <a:outerShdw blurRad="38100" dist="38100" dir="2700000" algn="tl">
                            <a:srgbClr val="000000"/>
                          </a:outerShdw>
                        </a:effectLst>
                      </a:rPr>
                      <a:t>O: ~1 ppm, </a:t>
                    </a:r>
                  </a:p>
                  <a:p>
                    <a:pPr>
                      <a:spcBef>
                        <a:spcPct val="50000"/>
                      </a:spcBef>
                    </a:pPr>
                    <a:r>
                      <a:rPr lang="en-US" altLang="en-US" sz="1400" b="1" dirty="0">
                        <a:solidFill>
                          <a:srgbClr val="C00000"/>
                        </a:solidFill>
                        <a:effectLst>
                          <a:outerShdw blurRad="38100" dist="38100" dir="2700000" algn="tl">
                            <a:srgbClr val="000000"/>
                          </a:outerShdw>
                        </a:effectLst>
                      </a:rPr>
                      <a:t>O</a:t>
                    </a:r>
                    <a:r>
                      <a:rPr lang="en-US" altLang="en-US" sz="1400" b="1" baseline="-25000" dirty="0">
                        <a:solidFill>
                          <a:srgbClr val="C00000"/>
                        </a:solidFill>
                        <a:effectLst>
                          <a:outerShdw blurRad="38100" dist="38100" dir="2700000" algn="tl">
                            <a:srgbClr val="000000"/>
                          </a:outerShdw>
                        </a:effectLst>
                      </a:rPr>
                      <a:t>2: </a:t>
                    </a:r>
                    <a:r>
                      <a:rPr lang="en-US" altLang="en-US" sz="1400" b="1" dirty="0">
                        <a:solidFill>
                          <a:srgbClr val="C00000"/>
                        </a:solidFill>
                        <a:effectLst>
                          <a:outerShdw blurRad="38100" dist="38100" dir="2700000" algn="tl">
                            <a:srgbClr val="000000"/>
                          </a:outerShdw>
                        </a:effectLst>
                      </a:rPr>
                      <a:t>~3 ppm</a:t>
                    </a:r>
                    <a:endParaRPr lang="en-US" altLang="en-US" sz="1400" b="1" i="1" dirty="0">
                      <a:solidFill>
                        <a:srgbClr val="C00000"/>
                      </a:solidFill>
                      <a:effectLst>
                        <a:outerShdw blurRad="38100" dist="38100" dir="2700000" algn="tl">
                          <a:srgbClr val="000000"/>
                        </a:outerShdw>
                      </a:effectLst>
                    </a:endParaRPr>
                  </a:p>
                </p:txBody>
              </p:sp>
              <p:sp>
                <p:nvSpPr>
                  <p:cNvPr id="60" name="Text Box 17">
                    <a:extLst>
                      <a:ext uri="{FF2B5EF4-FFF2-40B4-BE49-F238E27FC236}">
                        <a16:creationId xmlns:a16="http://schemas.microsoft.com/office/drawing/2014/main" id="{AB28AAC0-BB91-47CE-B18A-59D1CB21CB6C}"/>
                      </a:ext>
                    </a:extLst>
                  </p:cNvPr>
                  <p:cNvSpPr txBox="1">
                    <a:spLocks noChangeArrowheads="1"/>
                  </p:cNvSpPr>
                  <p:nvPr/>
                </p:nvSpPr>
                <p:spPr bwMode="auto">
                  <a:xfrm>
                    <a:off x="732" y="1145"/>
                    <a:ext cx="1370" cy="264"/>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altLang="en-US" sz="2000" b="1">
                        <a:solidFill>
                          <a:srgbClr val="0000CC"/>
                        </a:solidFill>
                        <a:effectLst>
                          <a:outerShdw blurRad="38100" dist="38100" dir="2700000" algn="tl">
                            <a:srgbClr val="000000"/>
                          </a:outerShdw>
                        </a:effectLst>
                      </a:rPr>
                      <a:t>typical</a:t>
                    </a:r>
                    <a:endParaRPr lang="en-US" altLang="en-US" sz="2000" b="1">
                      <a:effectLst>
                        <a:outerShdw blurRad="38100" dist="38100" dir="2700000" algn="tl">
                          <a:srgbClr val="000000"/>
                        </a:outerShdw>
                      </a:effectLst>
                    </a:endParaRPr>
                  </a:p>
                </p:txBody>
              </p:sp>
              <p:sp>
                <p:nvSpPr>
                  <p:cNvPr id="61" name="Text Box 18">
                    <a:extLst>
                      <a:ext uri="{FF2B5EF4-FFF2-40B4-BE49-F238E27FC236}">
                        <a16:creationId xmlns:a16="http://schemas.microsoft.com/office/drawing/2014/main" id="{356D7B35-E6A7-4E1E-8CB0-883BAD3BDDB5}"/>
                      </a:ext>
                    </a:extLst>
                  </p:cNvPr>
                  <p:cNvSpPr txBox="1">
                    <a:spLocks noChangeArrowheads="1"/>
                  </p:cNvSpPr>
                  <p:nvPr/>
                </p:nvSpPr>
                <p:spPr bwMode="auto">
                  <a:xfrm>
                    <a:off x="1534" y="3376"/>
                    <a:ext cx="1218" cy="20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altLang="en-US" sz="1400" b="1" dirty="0">
                        <a:solidFill>
                          <a:schemeClr val="tx1"/>
                        </a:solidFill>
                        <a:effectLst>
                          <a:outerShdw blurRad="38100" dist="38100" dir="2700000" algn="tl">
                            <a:srgbClr val="C0C0C0"/>
                          </a:outerShdw>
                        </a:effectLst>
                      </a:rPr>
                      <a:t>wavelength (nm)</a:t>
                    </a:r>
                  </a:p>
                </p:txBody>
              </p:sp>
              <p:sp>
                <p:nvSpPr>
                  <p:cNvPr id="62" name="Text Box 19">
                    <a:extLst>
                      <a:ext uri="{FF2B5EF4-FFF2-40B4-BE49-F238E27FC236}">
                        <a16:creationId xmlns:a16="http://schemas.microsoft.com/office/drawing/2014/main" id="{BD319F6C-41FE-4C64-81BF-57C1EE906E1E}"/>
                      </a:ext>
                    </a:extLst>
                  </p:cNvPr>
                  <p:cNvSpPr txBox="1">
                    <a:spLocks noChangeArrowheads="1"/>
                  </p:cNvSpPr>
                  <p:nvPr/>
                </p:nvSpPr>
                <p:spPr bwMode="auto">
                  <a:xfrm rot="16200000">
                    <a:off x="-140" y="2213"/>
                    <a:ext cx="1218" cy="20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spcBef>
                        <a:spcPct val="50000"/>
                      </a:spcBef>
                    </a:pPr>
                    <a:r>
                      <a:rPr lang="en-US" altLang="en-US" sz="1400" b="1" dirty="0">
                        <a:solidFill>
                          <a:schemeClr val="tx1"/>
                        </a:solidFill>
                        <a:effectLst>
                          <a:outerShdw blurRad="38100" dist="38100" dir="2700000" algn="tl">
                            <a:srgbClr val="C0C0C0"/>
                          </a:outerShdw>
                        </a:effectLst>
                      </a:rPr>
                      <a:t>transmission</a:t>
                    </a:r>
                  </a:p>
                </p:txBody>
              </p:sp>
            </p:grpSp>
            <p:sp>
              <p:nvSpPr>
                <p:cNvPr id="52" name="TextBox 51">
                  <a:extLst>
                    <a:ext uri="{FF2B5EF4-FFF2-40B4-BE49-F238E27FC236}">
                      <a16:creationId xmlns:a16="http://schemas.microsoft.com/office/drawing/2014/main" id="{B640FCD2-BFA5-4CC9-A923-FFB553C20628}"/>
                    </a:ext>
                  </a:extLst>
                </p:cNvPr>
                <p:cNvSpPr txBox="1"/>
                <p:nvPr/>
              </p:nvSpPr>
              <p:spPr>
                <a:xfrm rot="16200000">
                  <a:off x="-863119" y="4276765"/>
                  <a:ext cx="2876263" cy="307777"/>
                </a:xfrm>
                <a:prstGeom prst="rect">
                  <a:avLst/>
                </a:prstGeom>
                <a:solidFill>
                  <a:schemeClr val="bg1"/>
                </a:solidFill>
              </p:spPr>
              <p:txBody>
                <a:bodyPr wrap="square" rtlCol="0">
                  <a:spAutoFit/>
                </a:bodyPr>
                <a:lstStyle/>
                <a:p>
                  <a:r>
                    <a:rPr lang="en-US" sz="1400" b="1" dirty="0">
                      <a:solidFill>
                        <a:schemeClr val="tx1"/>
                      </a:solidFill>
                      <a:effectLst/>
                    </a:rPr>
                    <a:t>0        0.2      0.4         0.6      0.8         1</a:t>
                  </a:r>
                </a:p>
              </p:txBody>
            </p:sp>
            <p:sp>
              <p:nvSpPr>
                <p:cNvPr id="53" name="TextBox 52">
                  <a:extLst>
                    <a:ext uri="{FF2B5EF4-FFF2-40B4-BE49-F238E27FC236}">
                      <a16:creationId xmlns:a16="http://schemas.microsoft.com/office/drawing/2014/main" id="{29D9D25F-2F8C-41D9-BD32-9EB8E6ED5D86}"/>
                    </a:ext>
                  </a:extLst>
                </p:cNvPr>
                <p:cNvSpPr txBox="1"/>
                <p:nvPr/>
              </p:nvSpPr>
              <p:spPr>
                <a:xfrm>
                  <a:off x="631767" y="5782878"/>
                  <a:ext cx="4580214" cy="338554"/>
                </a:xfrm>
                <a:prstGeom prst="rect">
                  <a:avLst/>
                </a:prstGeom>
                <a:solidFill>
                  <a:schemeClr val="bg1"/>
                </a:solidFill>
              </p:spPr>
              <p:txBody>
                <a:bodyPr wrap="square" rtlCol="0">
                  <a:spAutoFit/>
                </a:bodyPr>
                <a:lstStyle/>
                <a:p>
                  <a:r>
                    <a:rPr lang="en-US" sz="1600" b="1" dirty="0">
                      <a:solidFill>
                        <a:schemeClr val="tx1"/>
                      </a:solidFill>
                      <a:effectLst/>
                    </a:rPr>
                    <a:t>           160        170        180          190        200         210      </a:t>
                  </a:r>
                </a:p>
              </p:txBody>
            </p:sp>
          </p:grpSp>
          <p:sp>
            <p:nvSpPr>
              <p:cNvPr id="50" name="Rectangle 49">
                <a:extLst>
                  <a:ext uri="{FF2B5EF4-FFF2-40B4-BE49-F238E27FC236}">
                    <a16:creationId xmlns:a16="http://schemas.microsoft.com/office/drawing/2014/main" id="{55EBDCD0-5087-4726-A615-A6EE6AE10433}"/>
                  </a:ext>
                </a:extLst>
              </p:cNvPr>
              <p:cNvSpPr/>
              <p:nvPr/>
            </p:nvSpPr>
            <p:spPr bwMode="auto">
              <a:xfrm>
                <a:off x="2626822" y="2568633"/>
                <a:ext cx="5187142" cy="3815542"/>
              </a:xfrm>
              <a:prstGeom prst="rect">
                <a:avLst/>
              </a:prstGeom>
              <a:noFill/>
              <a:ln w="38100" cap="flat" cmpd="sng" algn="ctr">
                <a:solidFill>
                  <a:srgbClr val="0000CC"/>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sp>
          <p:nvSpPr>
            <p:cNvPr id="45" name="Text Box 73">
              <a:extLst>
                <a:ext uri="{FF2B5EF4-FFF2-40B4-BE49-F238E27FC236}">
                  <a16:creationId xmlns:a16="http://schemas.microsoft.com/office/drawing/2014/main" id="{8B372D3F-57BB-4401-B3D0-27420142171C}"/>
                </a:ext>
              </a:extLst>
            </p:cNvPr>
            <p:cNvSpPr txBox="1">
              <a:spLocks noChangeArrowheads="1"/>
            </p:cNvSpPr>
            <p:nvPr/>
          </p:nvSpPr>
          <p:spPr bwMode="auto">
            <a:xfrm>
              <a:off x="7347116" y="2705008"/>
              <a:ext cx="754654" cy="293030"/>
            </a:xfrm>
            <a:prstGeom prst="rect">
              <a:avLst/>
            </a:prstGeom>
            <a:solidFill>
              <a:srgbClr val="FFFF99"/>
            </a:solidFill>
            <a:ln w="9525">
              <a:solidFill>
                <a:schemeClr val="tx1"/>
              </a:solidFill>
              <a:miter lim="800000"/>
              <a:headEnd/>
              <a:tailEnd/>
            </a:ln>
            <a:effectLst/>
          </p:spPr>
          <p:txBody>
            <a:bodyPr wrap="square" lIns="92075" tIns="46038" rIns="92075" bIns="46038">
              <a:spAutoFit/>
            </a:bodyPr>
            <a:lstStyle/>
            <a:p>
              <a:pPr algn="ctr">
                <a:spcBef>
                  <a:spcPct val="50000"/>
                </a:spcBef>
              </a:pPr>
              <a:r>
                <a:rPr lang="en-US" sz="1300" b="1" dirty="0" err="1">
                  <a:solidFill>
                    <a:schemeClr val="tx1"/>
                  </a:solidFill>
                  <a:effectLst/>
                </a:rPr>
                <a:t>CsI</a:t>
              </a:r>
              <a:r>
                <a:rPr lang="en-US" sz="1300" b="1" dirty="0">
                  <a:solidFill>
                    <a:schemeClr val="tx1"/>
                  </a:solidFill>
                  <a:effectLst/>
                </a:rPr>
                <a:t> QE</a:t>
              </a:r>
              <a:endParaRPr lang="en-US" sz="1300" b="1" i="0" u="none" dirty="0">
                <a:solidFill>
                  <a:schemeClr val="tx1"/>
                </a:solidFill>
                <a:effectLst/>
              </a:endParaRPr>
            </a:p>
          </p:txBody>
        </p:sp>
        <p:cxnSp>
          <p:nvCxnSpPr>
            <p:cNvPr id="46" name="Straight Arrow Connector 45">
              <a:extLst>
                <a:ext uri="{FF2B5EF4-FFF2-40B4-BE49-F238E27FC236}">
                  <a16:creationId xmlns:a16="http://schemas.microsoft.com/office/drawing/2014/main" id="{2A9E53EC-9D21-486F-84D0-D6F368470595}"/>
                </a:ext>
              </a:extLst>
            </p:cNvPr>
            <p:cNvCxnSpPr>
              <a:stCxn id="45" idx="2"/>
            </p:cNvCxnSpPr>
            <p:nvPr/>
          </p:nvCxnSpPr>
          <p:spPr bwMode="auto">
            <a:xfrm flipH="1">
              <a:off x="7418783" y="2998038"/>
              <a:ext cx="305660" cy="631800"/>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00CC"/>
              </a:solidFill>
              <a:prstDash val="solid"/>
              <a:round/>
              <a:headEnd type="none" w="med" len="med"/>
              <a:tailEnd type="triangle"/>
            </a:ln>
            <a:effectLst/>
          </p:spPr>
        </p:cxnSp>
        <p:sp>
          <p:nvSpPr>
            <p:cNvPr id="47" name="Text Box 73">
              <a:extLst>
                <a:ext uri="{FF2B5EF4-FFF2-40B4-BE49-F238E27FC236}">
                  <a16:creationId xmlns:a16="http://schemas.microsoft.com/office/drawing/2014/main" id="{CE3F9256-F70C-4897-8B69-62748444E0DC}"/>
                </a:ext>
              </a:extLst>
            </p:cNvPr>
            <p:cNvSpPr txBox="1">
              <a:spLocks noChangeArrowheads="1"/>
            </p:cNvSpPr>
            <p:nvPr/>
          </p:nvSpPr>
          <p:spPr bwMode="auto">
            <a:xfrm>
              <a:off x="4119354" y="5367612"/>
              <a:ext cx="754654" cy="293030"/>
            </a:xfrm>
            <a:prstGeom prst="rect">
              <a:avLst/>
            </a:prstGeom>
            <a:solidFill>
              <a:srgbClr val="FFFF99"/>
            </a:solidFill>
            <a:ln w="9525">
              <a:solidFill>
                <a:schemeClr val="tx1"/>
              </a:solidFill>
              <a:miter lim="800000"/>
              <a:headEnd/>
              <a:tailEnd/>
            </a:ln>
            <a:effectLst/>
          </p:spPr>
          <p:txBody>
            <a:bodyPr wrap="square" lIns="92075" tIns="46038" rIns="92075" bIns="46038">
              <a:spAutoFit/>
            </a:bodyPr>
            <a:lstStyle/>
            <a:p>
              <a:pPr algn="ctr">
                <a:spcBef>
                  <a:spcPct val="50000"/>
                </a:spcBef>
              </a:pPr>
              <a:r>
                <a:rPr lang="en-US" sz="1300" b="1" dirty="0">
                  <a:solidFill>
                    <a:schemeClr val="tx1"/>
                  </a:solidFill>
                  <a:effectLst/>
                </a:rPr>
                <a:t>quartz</a:t>
              </a:r>
              <a:endParaRPr lang="en-US" sz="1300" b="1" i="0" u="none" dirty="0">
                <a:solidFill>
                  <a:schemeClr val="tx1"/>
                </a:solidFill>
                <a:effectLst/>
              </a:endParaRPr>
            </a:p>
          </p:txBody>
        </p:sp>
        <p:cxnSp>
          <p:nvCxnSpPr>
            <p:cNvPr id="48" name="Straight Arrow Connector 47">
              <a:extLst>
                <a:ext uri="{FF2B5EF4-FFF2-40B4-BE49-F238E27FC236}">
                  <a16:creationId xmlns:a16="http://schemas.microsoft.com/office/drawing/2014/main" id="{034D16F6-055D-49E3-A3E9-38C81E01E136}"/>
                </a:ext>
              </a:extLst>
            </p:cNvPr>
            <p:cNvCxnSpPr/>
            <p:nvPr/>
          </p:nvCxnSpPr>
          <p:spPr bwMode="auto">
            <a:xfrm flipV="1">
              <a:off x="4313268" y="4870335"/>
              <a:ext cx="649995" cy="491217"/>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0000CC"/>
              </a:solidFill>
              <a:prstDash val="solid"/>
              <a:round/>
              <a:headEnd type="none" w="med" len="med"/>
              <a:tailEnd type="triangle"/>
            </a:ln>
            <a:effectLst/>
          </p:spPr>
        </p:cxnSp>
      </p:grpSp>
      <p:pic>
        <p:nvPicPr>
          <p:cNvPr id="63" name="Picture 62">
            <a:extLst>
              <a:ext uri="{FF2B5EF4-FFF2-40B4-BE49-F238E27FC236}">
                <a16:creationId xmlns:a16="http://schemas.microsoft.com/office/drawing/2014/main" id="{9CC7A147-F553-4689-8C42-95B8F4D06159}"/>
              </a:ext>
            </a:extLst>
          </p:cNvPr>
          <p:cNvPicPr>
            <a:picLocks noChangeAspect="1"/>
          </p:cNvPicPr>
          <p:nvPr/>
        </p:nvPicPr>
        <p:blipFill rotWithShape="1">
          <a:blip r:embed="rId4"/>
          <a:srcRect t="1478"/>
          <a:stretch/>
        </p:blipFill>
        <p:spPr>
          <a:xfrm>
            <a:off x="332175" y="1206680"/>
            <a:ext cx="4213607" cy="2400871"/>
          </a:xfrm>
          <a:prstGeom prst="rect">
            <a:avLst/>
          </a:prstGeom>
        </p:spPr>
      </p:pic>
      <p:grpSp>
        <p:nvGrpSpPr>
          <p:cNvPr id="64" name="Group 63">
            <a:extLst>
              <a:ext uri="{FF2B5EF4-FFF2-40B4-BE49-F238E27FC236}">
                <a16:creationId xmlns:a16="http://schemas.microsoft.com/office/drawing/2014/main" id="{8142E1AA-1AE6-40AA-81AD-560697F7905E}"/>
              </a:ext>
            </a:extLst>
          </p:cNvPr>
          <p:cNvGrpSpPr>
            <a:grpSpLocks noChangeAspect="1"/>
          </p:cNvGrpSpPr>
          <p:nvPr/>
        </p:nvGrpSpPr>
        <p:grpSpPr>
          <a:xfrm>
            <a:off x="346956" y="3601052"/>
            <a:ext cx="4324975" cy="3200400"/>
            <a:chOff x="237731" y="2936187"/>
            <a:chExt cx="4189041" cy="3515156"/>
          </a:xfrm>
        </p:grpSpPr>
        <p:grpSp>
          <p:nvGrpSpPr>
            <p:cNvPr id="65" name="Group 64">
              <a:extLst>
                <a:ext uri="{FF2B5EF4-FFF2-40B4-BE49-F238E27FC236}">
                  <a16:creationId xmlns:a16="http://schemas.microsoft.com/office/drawing/2014/main" id="{A291481D-DF22-414D-A20F-D03A5368F802}"/>
                </a:ext>
              </a:extLst>
            </p:cNvPr>
            <p:cNvGrpSpPr/>
            <p:nvPr/>
          </p:nvGrpSpPr>
          <p:grpSpPr>
            <a:xfrm>
              <a:off x="325181" y="3201023"/>
              <a:ext cx="3996851" cy="3208556"/>
              <a:chOff x="361425" y="2440790"/>
              <a:chExt cx="3996851" cy="3208556"/>
            </a:xfrm>
          </p:grpSpPr>
          <p:pic>
            <p:nvPicPr>
              <p:cNvPr id="67" name="Picture 66">
                <a:extLst>
                  <a:ext uri="{FF2B5EF4-FFF2-40B4-BE49-F238E27FC236}">
                    <a16:creationId xmlns:a16="http://schemas.microsoft.com/office/drawing/2014/main" id="{2889797F-77DA-4A85-B5A8-94D0E74B8B4A}"/>
                  </a:ext>
                </a:extLst>
              </p:cNvPr>
              <p:cNvPicPr>
                <a:picLocks noChangeAspect="1"/>
              </p:cNvPicPr>
              <p:nvPr/>
            </p:nvPicPr>
            <p:blipFill>
              <a:blip r:embed="rId5"/>
              <a:stretch>
                <a:fillRect/>
              </a:stretch>
            </p:blipFill>
            <p:spPr>
              <a:xfrm>
                <a:off x="361425" y="3110836"/>
                <a:ext cx="3996851" cy="2538510"/>
              </a:xfrm>
              <a:prstGeom prst="rect">
                <a:avLst/>
              </a:prstGeom>
              <a:ln>
                <a:solidFill>
                  <a:srgbClr val="0000CC"/>
                </a:solidFill>
              </a:ln>
            </p:spPr>
          </p:pic>
          <p:grpSp>
            <p:nvGrpSpPr>
              <p:cNvPr id="68" name="Group 67">
                <a:extLst>
                  <a:ext uri="{FF2B5EF4-FFF2-40B4-BE49-F238E27FC236}">
                    <a16:creationId xmlns:a16="http://schemas.microsoft.com/office/drawing/2014/main" id="{D4B0CD2D-1CFE-4E8C-B578-BDCF0DE350BD}"/>
                  </a:ext>
                </a:extLst>
              </p:cNvPr>
              <p:cNvGrpSpPr/>
              <p:nvPr/>
            </p:nvGrpSpPr>
            <p:grpSpPr>
              <a:xfrm>
                <a:off x="566073" y="2440790"/>
                <a:ext cx="3771725" cy="1056105"/>
                <a:chOff x="566073" y="2440790"/>
                <a:chExt cx="3771725" cy="1056105"/>
              </a:xfrm>
            </p:grpSpPr>
            <p:sp>
              <p:nvSpPr>
                <p:cNvPr id="69" name="TextBox 68">
                  <a:extLst>
                    <a:ext uri="{FF2B5EF4-FFF2-40B4-BE49-F238E27FC236}">
                      <a16:creationId xmlns:a16="http://schemas.microsoft.com/office/drawing/2014/main" id="{969EEE0B-039E-46E1-B59D-34BA5082666B}"/>
                    </a:ext>
                  </a:extLst>
                </p:cNvPr>
                <p:cNvSpPr txBox="1"/>
                <p:nvPr/>
              </p:nvSpPr>
              <p:spPr>
                <a:xfrm>
                  <a:off x="566073" y="2440790"/>
                  <a:ext cx="3771725" cy="574678"/>
                </a:xfrm>
                <a:prstGeom prst="rect">
                  <a:avLst/>
                </a:prstGeom>
                <a:noFill/>
              </p:spPr>
              <p:txBody>
                <a:bodyPr wrap="square" rtlCol="0">
                  <a:spAutoFit/>
                </a:bodyPr>
                <a:lstStyle/>
                <a:p>
                  <a:pPr algn="ctr"/>
                  <a:r>
                    <a:rPr lang="en-US" sz="1600" b="1" dirty="0">
                      <a:solidFill>
                        <a:srgbClr val="C00000"/>
                      </a:solidFill>
                      <a:effectLst/>
                    </a:rPr>
                    <a:t>(n-1) </a:t>
                  </a:r>
                  <a:r>
                    <a:rPr lang="en-US" sz="1600" b="1" dirty="0" err="1">
                      <a:solidFill>
                        <a:srgbClr val="C00000"/>
                      </a:solidFill>
                      <a:effectLst/>
                    </a:rPr>
                    <a:t>r.m.s</a:t>
                  </a:r>
                  <a:r>
                    <a:rPr lang="en-US" sz="1600" b="1" dirty="0">
                      <a:solidFill>
                        <a:srgbClr val="C00000"/>
                      </a:solidFill>
                      <a:effectLst/>
                    </a:rPr>
                    <a:t> </a:t>
                  </a:r>
                  <a:r>
                    <a:rPr lang="en-US" sz="1600" b="1" i="1" dirty="0">
                      <a:solidFill>
                        <a:schemeClr val="tx1"/>
                      </a:solidFill>
                      <a:effectLst/>
                    </a:rPr>
                    <a:t>(assuming Frank and Tamm):</a:t>
                  </a:r>
                  <a:endParaRPr lang="en-US" sz="1600" b="1" dirty="0">
                    <a:solidFill>
                      <a:schemeClr val="tx1"/>
                    </a:solidFill>
                    <a:effectLst/>
                  </a:endParaRPr>
                </a:p>
                <a:p>
                  <a:r>
                    <a:rPr lang="en-US" sz="1200" b="1" dirty="0">
                      <a:solidFill>
                        <a:schemeClr val="tx1"/>
                      </a:solidFill>
                      <a:effectLst/>
                    </a:rPr>
                    <a:t>               30×10</a:t>
                  </a:r>
                  <a:r>
                    <a:rPr lang="en-US" sz="1200" b="1" baseline="30000" dirty="0">
                      <a:solidFill>
                        <a:schemeClr val="tx1"/>
                      </a:solidFill>
                      <a:effectLst/>
                    </a:rPr>
                    <a:t>−6</a:t>
                  </a:r>
                  <a:r>
                    <a:rPr lang="en-US" sz="1200" b="1" dirty="0">
                      <a:solidFill>
                        <a:schemeClr val="tx1"/>
                      </a:solidFill>
                      <a:effectLst/>
                    </a:rPr>
                    <a:t>               &lt;             46×10</a:t>
                  </a:r>
                  <a:r>
                    <a:rPr lang="en-US" sz="1200" b="1" baseline="30000" dirty="0">
                      <a:solidFill>
                        <a:schemeClr val="tx1"/>
                      </a:solidFill>
                      <a:effectLst/>
                    </a:rPr>
                    <a:t>−6</a:t>
                  </a:r>
                  <a:r>
                    <a:rPr lang="en-US" sz="1200" b="1" dirty="0">
                      <a:solidFill>
                        <a:schemeClr val="tx1"/>
                      </a:solidFill>
                      <a:effectLst/>
                    </a:rPr>
                    <a:t> </a:t>
                  </a:r>
                </a:p>
              </p:txBody>
            </p:sp>
            <p:cxnSp>
              <p:nvCxnSpPr>
                <p:cNvPr id="70" name="Straight Arrow Connector 69">
                  <a:extLst>
                    <a:ext uri="{FF2B5EF4-FFF2-40B4-BE49-F238E27FC236}">
                      <a16:creationId xmlns:a16="http://schemas.microsoft.com/office/drawing/2014/main" id="{E920D7B8-46A3-4FF2-9876-E5526201BB36}"/>
                    </a:ext>
                  </a:extLst>
                </p:cNvPr>
                <p:cNvCxnSpPr/>
                <p:nvPr/>
              </p:nvCxnSpPr>
              <p:spPr bwMode="auto">
                <a:xfrm>
                  <a:off x="1365447" y="3390704"/>
                  <a:ext cx="274320" cy="0"/>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C00000"/>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93BB8829-E734-47B9-BDAB-D10969A33311}"/>
                    </a:ext>
                  </a:extLst>
                </p:cNvPr>
                <p:cNvCxnSpPr/>
                <p:nvPr/>
              </p:nvCxnSpPr>
              <p:spPr bwMode="auto">
                <a:xfrm flipH="1" flipV="1">
                  <a:off x="1325268" y="3394671"/>
                  <a:ext cx="314499" cy="3798"/>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C00000"/>
                  </a:solidFill>
                  <a:prstDash val="solid"/>
                  <a:round/>
                  <a:headEnd type="none" w="med" len="med"/>
                  <a:tailEnd type="triangle"/>
                </a:ln>
                <a:effectLst/>
              </p:spPr>
            </p:cxnSp>
            <p:cxnSp>
              <p:nvCxnSpPr>
                <p:cNvPr id="72" name="Straight Arrow Connector 71">
                  <a:extLst>
                    <a:ext uri="{FF2B5EF4-FFF2-40B4-BE49-F238E27FC236}">
                      <a16:creationId xmlns:a16="http://schemas.microsoft.com/office/drawing/2014/main" id="{C4C5F395-2A78-4664-8E2A-821550B1FDF2}"/>
                    </a:ext>
                  </a:extLst>
                </p:cNvPr>
                <p:cNvCxnSpPr/>
                <p:nvPr/>
              </p:nvCxnSpPr>
              <p:spPr bwMode="auto">
                <a:xfrm>
                  <a:off x="1639767" y="3487356"/>
                  <a:ext cx="2245821" cy="5428"/>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C00000"/>
                  </a:solidFill>
                  <a:prstDash val="solid"/>
                  <a:round/>
                  <a:headEnd type="none" w="med" len="med"/>
                  <a:tailEnd type="triangle"/>
                </a:ln>
                <a:effectLst/>
              </p:spPr>
            </p:cxnSp>
            <p:cxnSp>
              <p:nvCxnSpPr>
                <p:cNvPr id="73" name="Straight Arrow Connector 72">
                  <a:extLst>
                    <a:ext uri="{FF2B5EF4-FFF2-40B4-BE49-F238E27FC236}">
                      <a16:creationId xmlns:a16="http://schemas.microsoft.com/office/drawing/2014/main" id="{1FC18004-D30B-4B14-92E5-BAC7599C0173}"/>
                    </a:ext>
                  </a:extLst>
                </p:cNvPr>
                <p:cNvCxnSpPr/>
                <p:nvPr/>
              </p:nvCxnSpPr>
              <p:spPr bwMode="auto">
                <a:xfrm flipH="1" flipV="1">
                  <a:off x="1595818" y="3496592"/>
                  <a:ext cx="2319770" cy="303"/>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C00000"/>
                  </a:solidFill>
                  <a:prstDash val="solid"/>
                  <a:round/>
                  <a:headEnd type="none" w="med" len="med"/>
                  <a:tailEnd type="triangle"/>
                </a:ln>
                <a:effectLst/>
              </p:spPr>
            </p:cxnSp>
            <p:cxnSp>
              <p:nvCxnSpPr>
                <p:cNvPr id="74" name="Straight Arrow Connector 73">
                  <a:extLst>
                    <a:ext uri="{FF2B5EF4-FFF2-40B4-BE49-F238E27FC236}">
                      <a16:creationId xmlns:a16="http://schemas.microsoft.com/office/drawing/2014/main" id="{BAF681DF-1C98-46D4-86F6-5A4059B3D850}"/>
                    </a:ext>
                  </a:extLst>
                </p:cNvPr>
                <p:cNvCxnSpPr/>
                <p:nvPr/>
              </p:nvCxnSpPr>
              <p:spPr bwMode="auto">
                <a:xfrm>
                  <a:off x="1259990" y="2894273"/>
                  <a:ext cx="192470" cy="454668"/>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C00000"/>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551E7125-1F94-4F25-9544-C0C64E807ED5}"/>
                    </a:ext>
                  </a:extLst>
                </p:cNvPr>
                <p:cNvCxnSpPr/>
                <p:nvPr/>
              </p:nvCxnSpPr>
              <p:spPr bwMode="auto">
                <a:xfrm flipH="1">
                  <a:off x="2949600" y="2870304"/>
                  <a:ext cx="412339" cy="599356"/>
                </a:xfrm>
                <a:prstGeom prst="straightConnector1">
                  <a:avLst/>
                </a:prstGeom>
                <a:gradFill rotWithShape="0">
                  <a:gsLst>
                    <a:gs pos="0">
                      <a:srgbClr val="D1FFFF"/>
                    </a:gs>
                    <a:gs pos="50000">
                      <a:srgbClr val="D1FFFF">
                        <a:gamma/>
                        <a:shade val="46275"/>
                        <a:invGamma/>
                      </a:srgbClr>
                    </a:gs>
                    <a:gs pos="100000">
                      <a:srgbClr val="D1FFFF"/>
                    </a:gs>
                  </a:gsLst>
                  <a:lin ang="0" scaled="1"/>
                </a:gradFill>
                <a:ln w="9525" cap="flat" cmpd="sng" algn="ctr">
                  <a:solidFill>
                    <a:srgbClr val="C00000"/>
                  </a:solidFill>
                  <a:prstDash val="solid"/>
                  <a:round/>
                  <a:headEnd type="none" w="med" len="med"/>
                  <a:tailEnd type="triangle"/>
                </a:ln>
                <a:effectLst/>
              </p:spPr>
            </p:cxnSp>
          </p:grpSp>
        </p:grpSp>
        <p:sp>
          <p:nvSpPr>
            <p:cNvPr id="66" name="Rectangle 65">
              <a:extLst>
                <a:ext uri="{FF2B5EF4-FFF2-40B4-BE49-F238E27FC236}">
                  <a16:creationId xmlns:a16="http://schemas.microsoft.com/office/drawing/2014/main" id="{96B87B3E-519F-4072-A107-E432CE3DC399}"/>
                </a:ext>
              </a:extLst>
            </p:cNvPr>
            <p:cNvSpPr/>
            <p:nvPr/>
          </p:nvSpPr>
          <p:spPr bwMode="auto">
            <a:xfrm>
              <a:off x="237731" y="2936187"/>
              <a:ext cx="4189041" cy="3515156"/>
            </a:xfrm>
            <a:prstGeom prst="rect">
              <a:avLst/>
            </a:prstGeom>
            <a:noFill/>
            <a:ln w="9525" cap="flat" cmpd="sng" algn="ctr">
              <a:solidFill>
                <a:srgbClr val="C00000"/>
              </a:solid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200" b="1" i="0" u="none" strike="noStrike" cap="none" normalizeH="0" baseline="0">
                <a:ln>
                  <a:noFill/>
                </a:ln>
                <a:solidFill>
                  <a:srgbClr val="FFFF00"/>
                </a:solidFill>
                <a:effectLst>
                  <a:outerShdw blurRad="38100" dist="38100" dir="2700000" algn="tl">
                    <a:srgbClr val="000000">
                      <a:alpha val="43137"/>
                    </a:srgbClr>
                  </a:outerShdw>
                </a:effectLst>
                <a:latin typeface="Helvetica" pitchFamily="34" charset="0"/>
              </a:endParaRPr>
            </a:p>
          </p:txBody>
        </p:sp>
      </p:grpSp>
      <p:grpSp>
        <p:nvGrpSpPr>
          <p:cNvPr id="76" name="Group 75">
            <a:extLst>
              <a:ext uri="{FF2B5EF4-FFF2-40B4-BE49-F238E27FC236}">
                <a16:creationId xmlns:a16="http://schemas.microsoft.com/office/drawing/2014/main" id="{CBE15003-8827-4739-9D2F-3C2B3A8D0941}"/>
              </a:ext>
            </a:extLst>
          </p:cNvPr>
          <p:cNvGrpSpPr>
            <a:grpSpLocks noChangeAspect="1"/>
          </p:cNvGrpSpPr>
          <p:nvPr/>
        </p:nvGrpSpPr>
        <p:grpSpPr>
          <a:xfrm>
            <a:off x="4604197" y="2171806"/>
            <a:ext cx="1256564" cy="1371600"/>
            <a:chOff x="3536685" y="2121559"/>
            <a:chExt cx="958691" cy="1046457"/>
          </a:xfrm>
        </p:grpSpPr>
        <p:pic>
          <p:nvPicPr>
            <p:cNvPr id="77" name="Picture 129" descr="HBD">
              <a:extLst>
                <a:ext uri="{FF2B5EF4-FFF2-40B4-BE49-F238E27FC236}">
                  <a16:creationId xmlns:a16="http://schemas.microsoft.com/office/drawing/2014/main" id="{E0BE1C8B-CE2F-4BE7-8F6C-37B4FCD3824D}"/>
                </a:ext>
              </a:extLst>
            </p:cNvPr>
            <p:cNvPicPr>
              <a:picLocks noChangeAspect="1" noChangeArrowheads="1"/>
            </p:cNvPicPr>
            <p:nvPr/>
          </p:nvPicPr>
          <p:blipFill>
            <a:blip r:embed="rId6" cstate="print"/>
            <a:srcRect t="12248" r="18021" b="12944"/>
            <a:stretch>
              <a:fillRect/>
            </a:stretch>
          </p:blipFill>
          <p:spPr bwMode="auto">
            <a:xfrm>
              <a:off x="3573385" y="2409020"/>
              <a:ext cx="921991" cy="758996"/>
            </a:xfrm>
            <a:prstGeom prst="rect">
              <a:avLst/>
            </a:prstGeom>
            <a:solidFill>
              <a:schemeClr val="bg1"/>
            </a:solidFill>
            <a:ln>
              <a:solidFill>
                <a:srgbClr val="0000CC"/>
              </a:solidFill>
            </a:ln>
          </p:spPr>
        </p:pic>
        <p:sp>
          <p:nvSpPr>
            <p:cNvPr id="78" name="TextBox 77">
              <a:extLst>
                <a:ext uri="{FF2B5EF4-FFF2-40B4-BE49-F238E27FC236}">
                  <a16:creationId xmlns:a16="http://schemas.microsoft.com/office/drawing/2014/main" id="{99467E58-8900-4E61-95CA-FC6C593381BC}"/>
                </a:ext>
              </a:extLst>
            </p:cNvPr>
            <p:cNvSpPr txBox="1"/>
            <p:nvPr/>
          </p:nvSpPr>
          <p:spPr>
            <a:xfrm>
              <a:off x="3536685" y="2121559"/>
              <a:ext cx="817853" cy="313932"/>
            </a:xfrm>
            <a:prstGeom prst="rect">
              <a:avLst/>
            </a:prstGeom>
            <a:noFill/>
          </p:spPr>
          <p:txBody>
            <a:bodyPr wrap="none" rtlCol="0">
              <a:spAutoFit/>
            </a:bodyPr>
            <a:lstStyle/>
            <a:p>
              <a:r>
                <a:rPr lang="en-US" sz="800" dirty="0">
                  <a:solidFill>
                    <a:srgbClr val="0000CC"/>
                  </a:solidFill>
                  <a:effectLst/>
                </a:rPr>
                <a:t>PHENIX HBD</a:t>
              </a:r>
            </a:p>
            <a:p>
              <a:r>
                <a:rPr lang="en-US" sz="800" dirty="0" err="1">
                  <a:solidFill>
                    <a:srgbClr val="0000CC"/>
                  </a:solidFill>
                  <a:effectLst/>
                </a:rPr>
                <a:t>CsI</a:t>
              </a:r>
              <a:r>
                <a:rPr lang="en-US" sz="800" dirty="0">
                  <a:solidFill>
                    <a:srgbClr val="0000CC"/>
                  </a:solidFill>
                  <a:effectLst/>
                </a:rPr>
                <a:t> + GEMs</a:t>
              </a:r>
            </a:p>
          </p:txBody>
        </p:sp>
      </p:grpSp>
      <p:sp>
        <p:nvSpPr>
          <p:cNvPr id="79" name="Text Box 8">
            <a:extLst>
              <a:ext uri="{FF2B5EF4-FFF2-40B4-BE49-F238E27FC236}">
                <a16:creationId xmlns:a16="http://schemas.microsoft.com/office/drawing/2014/main" id="{19CEF49C-6B4D-4198-BD6B-773ECB0AD4E7}"/>
              </a:ext>
            </a:extLst>
          </p:cNvPr>
          <p:cNvSpPr txBox="1">
            <a:spLocks noChangeArrowheads="1"/>
          </p:cNvSpPr>
          <p:nvPr/>
        </p:nvSpPr>
        <p:spPr bwMode="auto">
          <a:xfrm>
            <a:off x="215900" y="801025"/>
            <a:ext cx="4755313" cy="339196"/>
          </a:xfrm>
          <a:prstGeom prst="rect">
            <a:avLst/>
          </a:prstGeom>
          <a:solidFill>
            <a:schemeClr val="bg1"/>
          </a:solidFill>
          <a:ln w="28575">
            <a:solidFill>
              <a:schemeClr val="hlink"/>
            </a:solidFill>
            <a:miter lim="800000"/>
            <a:headEnd/>
            <a:tailEnd/>
          </a:ln>
          <a:effectLst/>
        </p:spPr>
        <p:txBody>
          <a:bodyPr wrap="square" lIns="92075" tIns="46038" rIns="92075" bIns="46038">
            <a:spAutoFit/>
          </a:bodyPr>
          <a:lstStyle/>
          <a:p>
            <a:r>
              <a:rPr lang="en-US" altLang="en-US" sz="1600" dirty="0" err="1">
                <a:solidFill>
                  <a:srgbClr val="0000CC"/>
                </a:solidFill>
                <a:effectLst>
                  <a:outerShdw blurRad="38100" dist="38100" dir="2700000" algn="tl">
                    <a:srgbClr val="C0C0C0"/>
                  </a:outerShdw>
                </a:effectLst>
              </a:rPr>
              <a:t>CsI</a:t>
            </a:r>
            <a:r>
              <a:rPr lang="en-US" altLang="en-US" sz="1600" dirty="0">
                <a:solidFill>
                  <a:srgbClr val="0000CC"/>
                </a:solidFill>
                <a:effectLst>
                  <a:outerShdw blurRad="38100" dist="38100" dir="2700000" algn="tl">
                    <a:srgbClr val="C0C0C0"/>
                  </a:outerShdw>
                </a:effectLst>
              </a:rPr>
              <a:t> </a:t>
            </a:r>
            <a:r>
              <a:rPr lang="en-US" altLang="en-US" sz="1600" dirty="0" err="1">
                <a:solidFill>
                  <a:srgbClr val="0000CC"/>
                </a:solidFill>
                <a:effectLst>
                  <a:outerShdw blurRad="38100" dist="38100" dir="2700000" algn="tl">
                    <a:srgbClr val="C0C0C0"/>
                  </a:outerShdw>
                </a:effectLst>
              </a:rPr>
              <a:t>gasous</a:t>
            </a:r>
            <a:r>
              <a:rPr lang="en-US" altLang="en-US" sz="1600" dirty="0">
                <a:solidFill>
                  <a:srgbClr val="0000CC"/>
                </a:solidFill>
                <a:effectLst>
                  <a:outerShdw blurRad="38100" dist="38100" dir="2700000" algn="tl">
                    <a:srgbClr val="C0C0C0"/>
                  </a:outerShdw>
                </a:effectLst>
              </a:rPr>
              <a:t> sensors used in several Cherenkov detectors</a:t>
            </a:r>
          </a:p>
        </p:txBody>
      </p:sp>
      <p:sp>
        <p:nvSpPr>
          <p:cNvPr id="80" name="Text Box 73">
            <a:extLst>
              <a:ext uri="{FF2B5EF4-FFF2-40B4-BE49-F238E27FC236}">
                <a16:creationId xmlns:a16="http://schemas.microsoft.com/office/drawing/2014/main" id="{C8429FE3-1F73-4993-957C-B870C06D3F00}"/>
              </a:ext>
            </a:extLst>
          </p:cNvPr>
          <p:cNvSpPr txBox="1">
            <a:spLocks noChangeArrowheads="1"/>
          </p:cNvSpPr>
          <p:nvPr/>
        </p:nvSpPr>
        <p:spPr bwMode="auto">
          <a:xfrm rot="16200000">
            <a:off x="-318639" y="5201975"/>
            <a:ext cx="1796260" cy="339196"/>
          </a:xfrm>
          <a:prstGeom prst="rect">
            <a:avLst/>
          </a:prstGeom>
          <a:solidFill>
            <a:srgbClr val="FFFF99"/>
          </a:solidFill>
          <a:ln w="9525">
            <a:solidFill>
              <a:schemeClr val="tx1"/>
            </a:solidFill>
            <a:miter lim="800000"/>
            <a:headEnd/>
            <a:tailEnd/>
          </a:ln>
          <a:effectLst/>
        </p:spPr>
        <p:txBody>
          <a:bodyPr wrap="square" lIns="92075" tIns="46038" rIns="92075" bIns="46038">
            <a:spAutoFit/>
          </a:bodyPr>
          <a:lstStyle/>
          <a:p>
            <a:pPr algn="ctr">
              <a:spcBef>
                <a:spcPct val="50000"/>
              </a:spcBef>
            </a:pPr>
            <a:r>
              <a:rPr lang="en-US" sz="1600" dirty="0">
                <a:solidFill>
                  <a:schemeClr val="tx1"/>
                </a:solidFill>
                <a:effectLst/>
              </a:rPr>
              <a:t>Refractive index</a:t>
            </a:r>
            <a:endParaRPr lang="en-US" sz="1600" i="0" u="none" dirty="0">
              <a:solidFill>
                <a:schemeClr val="tx1"/>
              </a:solidFill>
              <a:effectLst/>
            </a:endParaRPr>
          </a:p>
        </p:txBody>
      </p:sp>
      <p:sp>
        <p:nvSpPr>
          <p:cNvPr id="81" name="TextBox 80">
            <a:extLst>
              <a:ext uri="{FF2B5EF4-FFF2-40B4-BE49-F238E27FC236}">
                <a16:creationId xmlns:a16="http://schemas.microsoft.com/office/drawing/2014/main" id="{7DB73B8F-C0C8-44AB-9B0B-6DD8EA924D18}"/>
              </a:ext>
            </a:extLst>
          </p:cNvPr>
          <p:cNvSpPr txBox="1"/>
          <p:nvPr/>
        </p:nvSpPr>
        <p:spPr>
          <a:xfrm rot="20693006">
            <a:off x="2811881" y="5269042"/>
            <a:ext cx="2624856" cy="830997"/>
          </a:xfrm>
          <a:prstGeom prst="rect">
            <a:avLst/>
          </a:prstGeom>
          <a:solidFill>
            <a:schemeClr val="bg1">
              <a:lumMod val="95000"/>
            </a:schemeClr>
          </a:solidFill>
          <a:ln>
            <a:solidFill>
              <a:srgbClr val="C00000"/>
            </a:solidFill>
          </a:ln>
        </p:spPr>
        <p:txBody>
          <a:bodyPr wrap="square" rtlCol="0">
            <a:spAutoFit/>
          </a:bodyPr>
          <a:lstStyle/>
          <a:p>
            <a:r>
              <a:rPr lang="en-US" sz="1600" dirty="0">
                <a:solidFill>
                  <a:schemeClr val="tx1"/>
                </a:solidFill>
                <a:effectLst/>
              </a:rPr>
              <a:t>Chromatic dispersion depends also on the wavelength acceptance range </a:t>
            </a:r>
          </a:p>
        </p:txBody>
      </p:sp>
      <p:sp>
        <p:nvSpPr>
          <p:cNvPr id="82" name="TextBox 81">
            <a:extLst>
              <a:ext uri="{FF2B5EF4-FFF2-40B4-BE49-F238E27FC236}">
                <a16:creationId xmlns:a16="http://schemas.microsoft.com/office/drawing/2014/main" id="{226E7F59-1E91-4095-8B8A-AA31AA2919A2}"/>
              </a:ext>
            </a:extLst>
          </p:cNvPr>
          <p:cNvSpPr txBox="1"/>
          <p:nvPr/>
        </p:nvSpPr>
        <p:spPr>
          <a:xfrm>
            <a:off x="5010783" y="424291"/>
            <a:ext cx="2476213" cy="424732"/>
          </a:xfrm>
          <a:prstGeom prst="rect">
            <a:avLst/>
          </a:prstGeom>
          <a:solidFill>
            <a:schemeClr val="bg1">
              <a:lumMod val="95000"/>
            </a:schemeClr>
          </a:solidFill>
          <a:ln>
            <a:solidFill>
              <a:srgbClr val="C00000"/>
            </a:solidFill>
          </a:ln>
        </p:spPr>
        <p:txBody>
          <a:bodyPr wrap="square" rtlCol="0">
            <a:spAutoFit/>
          </a:bodyPr>
          <a:lstStyle/>
          <a:p>
            <a:pPr algn="ctr"/>
            <a:r>
              <a:rPr lang="en-US" sz="2400" dirty="0">
                <a:solidFill>
                  <a:schemeClr val="tx1"/>
                </a:solidFill>
                <a:effectLst/>
              </a:rPr>
              <a:t>FACTS</a:t>
            </a:r>
          </a:p>
        </p:txBody>
      </p:sp>
    </p:spTree>
    <p:extLst>
      <p:ext uri="{BB962C8B-B14F-4D97-AF65-F5344CB8AC3E}">
        <p14:creationId xmlns:p14="http://schemas.microsoft.com/office/powerpoint/2010/main" val="20302274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ABOUT OPERATION IN THE FAR UV DOMAIN</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b="1" smtClean="0"/>
              <a:t>39</a:t>
            </a:fld>
            <a:endParaRPr lang="en-US" b="1" dirty="0"/>
          </a:p>
        </p:txBody>
      </p:sp>
      <p:grpSp>
        <p:nvGrpSpPr>
          <p:cNvPr id="3" name="Group 2">
            <a:extLst>
              <a:ext uri="{FF2B5EF4-FFF2-40B4-BE49-F238E27FC236}">
                <a16:creationId xmlns:a16="http://schemas.microsoft.com/office/drawing/2014/main" id="{E0FE0BD9-DEFF-4C3B-B2B5-AFF240B8091C}"/>
              </a:ext>
            </a:extLst>
          </p:cNvPr>
          <p:cNvGrpSpPr>
            <a:grpSpLocks noChangeAspect="1"/>
          </p:cNvGrpSpPr>
          <p:nvPr/>
        </p:nvGrpSpPr>
        <p:grpSpPr>
          <a:xfrm>
            <a:off x="6115100" y="900840"/>
            <a:ext cx="5848300" cy="5592047"/>
            <a:chOff x="5368792" y="900840"/>
            <a:chExt cx="5569234" cy="5325210"/>
          </a:xfrm>
        </p:grpSpPr>
        <p:sp>
          <p:nvSpPr>
            <p:cNvPr id="83" name="Content Placeholder 2">
              <a:extLst>
                <a:ext uri="{FF2B5EF4-FFF2-40B4-BE49-F238E27FC236}">
                  <a16:creationId xmlns:a16="http://schemas.microsoft.com/office/drawing/2014/main" id="{946EB143-CD9E-42F6-9DE8-88D55A94020C}"/>
                </a:ext>
              </a:extLst>
            </p:cNvPr>
            <p:cNvSpPr txBox="1">
              <a:spLocks noChangeAspect="1"/>
            </p:cNvSpPr>
            <p:nvPr/>
          </p:nvSpPr>
          <p:spPr bwMode="auto">
            <a:xfrm>
              <a:off x="5368792" y="900840"/>
              <a:ext cx="5569234" cy="5325210"/>
            </a:xfrm>
            <a:prstGeom prst="rect">
              <a:avLst/>
            </a:prstGeom>
            <a:noFill/>
            <a:ln w="9525">
              <a:solidFill>
                <a:srgbClr val="0000CC"/>
              </a:solidFill>
              <a:miter lim="800000"/>
              <a:headEnd/>
              <a:tailEnd/>
            </a:ln>
            <a:effectLst/>
          </p:spPr>
          <p:txBody>
            <a:bodyPr vert="horz" wrap="square" lIns="92075" tIns="46038" rIns="92075" bIns="46038" numCol="1" anchor="t" anchorCtr="0" compatLnSpc="1">
              <a:prstTxWarp prst="textNoShape">
                <a:avLst/>
              </a:prstTxWarp>
            </a:bodyPr>
            <a:lstStyle>
              <a:lvl1pPr marL="571500" indent="-571500" algn="l" rtl="0" eaLnBrk="0" fontAlgn="base" hangingPunct="0">
                <a:lnSpc>
                  <a:spcPct val="90000"/>
                </a:lnSpc>
                <a:spcBef>
                  <a:spcPct val="30000"/>
                </a:spcBef>
                <a:spcAft>
                  <a:spcPct val="0"/>
                </a:spcAft>
                <a:buClr>
                  <a:schemeClr val="hlink"/>
                </a:buClr>
                <a:buFont typeface="Wingdings" pitchFamily="2" charset="2"/>
                <a:buChar char="§"/>
                <a:defRPr sz="2000" b="1">
                  <a:solidFill>
                    <a:srgbClr val="0000CC"/>
                  </a:solidFill>
                  <a:effectLst>
                    <a:outerShdw blurRad="38100" dist="38100" dir="2700000" algn="tl">
                      <a:srgbClr val="C0C0C0"/>
                    </a:outerShdw>
                  </a:effectLst>
                  <a:latin typeface="+mn-lt"/>
                  <a:ea typeface="+mn-ea"/>
                  <a:cs typeface="+mn-cs"/>
                </a:defRPr>
              </a:lvl1pPr>
              <a:lvl2pPr marL="1047750" indent="-285750" algn="l" rtl="0" eaLnBrk="0" fontAlgn="base" hangingPunct="0">
                <a:lnSpc>
                  <a:spcPct val="90000"/>
                </a:lnSpc>
                <a:spcBef>
                  <a:spcPct val="30000"/>
                </a:spcBef>
                <a:spcAft>
                  <a:spcPct val="0"/>
                </a:spcAft>
                <a:buClr>
                  <a:srgbClr val="0000CC"/>
                </a:buClr>
                <a:buFont typeface="Wingdings" pitchFamily="2" charset="2"/>
                <a:buChar char="§"/>
                <a:defRPr b="1">
                  <a:solidFill>
                    <a:srgbClr val="0000CC"/>
                  </a:solidFill>
                  <a:latin typeface="+mn-lt"/>
                </a:defRPr>
              </a:lvl2pPr>
              <a:lvl3pPr marL="1562100" indent="-228600" algn="l" rtl="0" eaLnBrk="0" fontAlgn="base" hangingPunct="0">
                <a:lnSpc>
                  <a:spcPct val="90000"/>
                </a:lnSpc>
                <a:spcBef>
                  <a:spcPct val="30000"/>
                </a:spcBef>
                <a:spcAft>
                  <a:spcPct val="0"/>
                </a:spcAft>
                <a:buClr>
                  <a:srgbClr val="0000CC"/>
                </a:buClr>
                <a:buSzPct val="40000"/>
                <a:buFont typeface="Wingdings" pitchFamily="2" charset="2"/>
                <a:buChar char="¨"/>
                <a:defRPr sz="1600" b="1">
                  <a:solidFill>
                    <a:srgbClr val="0000CC"/>
                  </a:solidFill>
                  <a:latin typeface="+mn-lt"/>
                </a:defRPr>
              </a:lvl3pPr>
              <a:lvl4pPr marL="1924050" indent="-171450" algn="l" rtl="0" eaLnBrk="0" fontAlgn="base" hangingPunct="0">
                <a:lnSpc>
                  <a:spcPct val="90000"/>
                </a:lnSpc>
                <a:spcBef>
                  <a:spcPct val="30000"/>
                </a:spcBef>
                <a:spcAft>
                  <a:spcPct val="0"/>
                </a:spcAft>
                <a:buClr>
                  <a:schemeClr val="tx1"/>
                </a:buClr>
                <a:buSzPct val="70000"/>
                <a:buFont typeface="Wingdings" pitchFamily="2" charset="2"/>
                <a:buChar char=""/>
                <a:defRPr sz="1400" b="1">
                  <a:solidFill>
                    <a:srgbClr val="0000CC"/>
                  </a:solidFill>
                  <a:latin typeface="+mn-lt"/>
                </a:defRPr>
              </a:lvl4pPr>
              <a:lvl5pPr marL="2286000" indent="-171450" algn="l" rtl="0" eaLnBrk="0" fontAlgn="base" hangingPunct="0">
                <a:lnSpc>
                  <a:spcPct val="90000"/>
                </a:lnSpc>
                <a:spcBef>
                  <a:spcPct val="30000"/>
                </a:spcBef>
                <a:spcAft>
                  <a:spcPct val="0"/>
                </a:spcAft>
                <a:buChar char="·"/>
                <a:defRPr sz="1200" b="1">
                  <a:solidFill>
                    <a:srgbClr val="0000CC"/>
                  </a:solidFill>
                  <a:latin typeface="+mn-lt"/>
                </a:defRPr>
              </a:lvl5pPr>
              <a:lvl6pPr marL="2743200" indent="-171450" algn="l" rtl="0" eaLnBrk="0" fontAlgn="base" hangingPunct="0">
                <a:lnSpc>
                  <a:spcPct val="90000"/>
                </a:lnSpc>
                <a:spcBef>
                  <a:spcPct val="30000"/>
                </a:spcBef>
                <a:spcAft>
                  <a:spcPct val="0"/>
                </a:spcAft>
                <a:buChar char="·"/>
                <a:defRPr sz="1200" b="1">
                  <a:solidFill>
                    <a:schemeClr val="tx1"/>
                  </a:solidFill>
                  <a:latin typeface="+mn-lt"/>
                </a:defRPr>
              </a:lvl6pPr>
              <a:lvl7pPr marL="3200400" indent="-171450" algn="l" rtl="0" eaLnBrk="0" fontAlgn="base" hangingPunct="0">
                <a:lnSpc>
                  <a:spcPct val="90000"/>
                </a:lnSpc>
                <a:spcBef>
                  <a:spcPct val="30000"/>
                </a:spcBef>
                <a:spcAft>
                  <a:spcPct val="0"/>
                </a:spcAft>
                <a:buChar char="·"/>
                <a:defRPr sz="1200" b="1">
                  <a:solidFill>
                    <a:schemeClr val="tx1"/>
                  </a:solidFill>
                  <a:latin typeface="+mn-lt"/>
                </a:defRPr>
              </a:lvl7pPr>
              <a:lvl8pPr marL="3657600" indent="-171450" algn="l" rtl="0" eaLnBrk="0" fontAlgn="base" hangingPunct="0">
                <a:lnSpc>
                  <a:spcPct val="90000"/>
                </a:lnSpc>
                <a:spcBef>
                  <a:spcPct val="30000"/>
                </a:spcBef>
                <a:spcAft>
                  <a:spcPct val="0"/>
                </a:spcAft>
                <a:buChar char="·"/>
                <a:defRPr sz="1200" b="1">
                  <a:solidFill>
                    <a:schemeClr val="tx1"/>
                  </a:solidFill>
                  <a:latin typeface="+mn-lt"/>
                </a:defRPr>
              </a:lvl8pPr>
              <a:lvl9pPr marL="4114800" indent="-171450" algn="l" rtl="0" eaLnBrk="0" fontAlgn="base" hangingPunct="0">
                <a:lnSpc>
                  <a:spcPct val="90000"/>
                </a:lnSpc>
                <a:spcBef>
                  <a:spcPct val="30000"/>
                </a:spcBef>
                <a:spcAft>
                  <a:spcPct val="0"/>
                </a:spcAft>
                <a:buChar char="·"/>
                <a:defRPr sz="1200" b="1">
                  <a:solidFill>
                    <a:schemeClr val="tx1"/>
                  </a:solidFill>
                  <a:latin typeface="+mn-lt"/>
                </a:defRPr>
              </a:lvl9pPr>
            </a:lstStyle>
            <a:p>
              <a:r>
                <a:rPr lang="en-US" kern="0" dirty="0">
                  <a:latin typeface="Arial" panose="020B0604020202020204" pitchFamily="34" charset="0"/>
                  <a:cs typeface="Arial" panose="020B0604020202020204" pitchFamily="34" charset="0"/>
                </a:rPr>
                <a:t>QE is similar in ND and </a:t>
              </a:r>
              <a:r>
                <a:rPr lang="en-US" kern="0" dirty="0" err="1">
                  <a:latin typeface="Arial" panose="020B0604020202020204" pitchFamily="34" charset="0"/>
                  <a:cs typeface="Arial" panose="020B0604020202020204" pitchFamily="34" charset="0"/>
                </a:rPr>
                <a:t>CsI</a:t>
              </a:r>
              <a:endParaRPr lang="en-US" kern="0" dirty="0">
                <a:latin typeface="Arial" panose="020B0604020202020204" pitchFamily="34" charset="0"/>
                <a:cs typeface="Arial" panose="020B0604020202020204" pitchFamily="34" charset="0"/>
              </a:endParaRPr>
            </a:p>
            <a:p>
              <a:r>
                <a:rPr lang="en-US" u="sng" kern="0" dirty="0">
                  <a:latin typeface="Arial" panose="020B0604020202020204" pitchFamily="34" charset="0"/>
                  <a:cs typeface="Arial" panose="020B0604020202020204" pitchFamily="34" charset="0"/>
                </a:rPr>
                <a:t>ND</a:t>
              </a:r>
              <a:r>
                <a:rPr lang="en-US" kern="0" dirty="0">
                  <a:latin typeface="Arial" panose="020B0604020202020204" pitchFamily="34" charset="0"/>
                  <a:cs typeface="Arial" panose="020B0604020202020204" pitchFamily="34" charset="0"/>
                </a:rPr>
                <a:t> is expected to be by far </a:t>
              </a:r>
              <a:r>
                <a:rPr lang="en-US" u="sng" kern="0" dirty="0">
                  <a:latin typeface="Arial" panose="020B0604020202020204" pitchFamily="34" charset="0"/>
                  <a:cs typeface="Arial" panose="020B0604020202020204" pitchFamily="34" charset="0"/>
                </a:rPr>
                <a:t>more robust</a:t>
              </a:r>
            </a:p>
            <a:p>
              <a:pPr marL="762000" lvl="1" indent="0">
                <a:buFont typeface="Wingdings" pitchFamily="2" charset="2"/>
                <a:buNone/>
              </a:pPr>
              <a:endParaRPr lang="en-US" sz="1800" kern="0" dirty="0">
                <a:effectLst/>
              </a:endParaRPr>
            </a:p>
          </p:txBody>
        </p:sp>
        <p:sp>
          <p:nvSpPr>
            <p:cNvPr id="84" name="TextBox 83">
              <a:extLst>
                <a:ext uri="{FF2B5EF4-FFF2-40B4-BE49-F238E27FC236}">
                  <a16:creationId xmlns:a16="http://schemas.microsoft.com/office/drawing/2014/main" id="{781E2FF5-77FE-4BDB-B2E4-27753249CE3A}"/>
                </a:ext>
              </a:extLst>
            </p:cNvPr>
            <p:cNvSpPr txBox="1">
              <a:spLocks noChangeAspect="1"/>
            </p:cNvSpPr>
            <p:nvPr/>
          </p:nvSpPr>
          <p:spPr>
            <a:xfrm>
              <a:off x="7033617" y="5742263"/>
              <a:ext cx="2636591" cy="395672"/>
            </a:xfrm>
            <a:prstGeom prst="rect">
              <a:avLst/>
            </a:prstGeom>
            <a:solidFill>
              <a:schemeClr val="bg1"/>
            </a:solidFill>
            <a:ln>
              <a:solidFill>
                <a:srgbClr val="0000CC"/>
              </a:solidFill>
            </a:ln>
          </p:spPr>
          <p:txBody>
            <a:bodyPr wrap="none" rtlCol="0">
              <a:spAutoFit/>
            </a:bodyPr>
            <a:lstStyle/>
            <a:p>
              <a:r>
                <a:rPr lang="it-IT" sz="1050" b="1" dirty="0" err="1">
                  <a:solidFill>
                    <a:schemeClr val="tx1"/>
                  </a:solidFill>
                  <a:effectLst/>
                  <a:latin typeface="Arial" pitchFamily="34" charset="0"/>
                  <a:cs typeface="Arial" pitchFamily="34" charset="0"/>
                </a:rPr>
                <a:t>L.Velardi</a:t>
              </a:r>
              <a:r>
                <a:rPr lang="it-IT" sz="1050" b="1" dirty="0">
                  <a:solidFill>
                    <a:schemeClr val="tx1"/>
                  </a:solidFill>
                  <a:effectLst/>
                  <a:latin typeface="Arial" pitchFamily="34" charset="0"/>
                  <a:cs typeface="Arial" pitchFamily="34" charset="0"/>
                </a:rPr>
                <a:t>, </a:t>
              </a:r>
              <a:r>
                <a:rPr lang="it-IT" sz="1050" b="1" dirty="0" err="1">
                  <a:solidFill>
                    <a:schemeClr val="tx1"/>
                  </a:solidFill>
                  <a:effectLst/>
                  <a:latin typeface="Arial" pitchFamily="34" charset="0"/>
                  <a:cs typeface="Arial" pitchFamily="34" charset="0"/>
                </a:rPr>
                <a:t>A.Valentini</a:t>
              </a:r>
              <a:r>
                <a:rPr lang="it-IT" sz="1050" b="1" dirty="0">
                  <a:solidFill>
                    <a:schemeClr val="tx1"/>
                  </a:solidFill>
                  <a:effectLst/>
                  <a:latin typeface="Arial" pitchFamily="34" charset="0"/>
                  <a:cs typeface="Arial" pitchFamily="34" charset="0"/>
                </a:rPr>
                <a:t>, </a:t>
              </a:r>
              <a:r>
                <a:rPr lang="it-IT" sz="1050" b="1" dirty="0" err="1">
                  <a:solidFill>
                    <a:schemeClr val="tx1"/>
                  </a:solidFill>
                  <a:effectLst/>
                  <a:latin typeface="Arial" pitchFamily="34" charset="0"/>
                  <a:cs typeface="Arial" pitchFamily="34" charset="0"/>
                </a:rPr>
                <a:t>G.Cicala</a:t>
              </a:r>
              <a:r>
                <a:rPr lang="it-IT" sz="1050" b="1" dirty="0">
                  <a:solidFill>
                    <a:schemeClr val="tx1"/>
                  </a:solidFill>
                  <a:effectLst/>
                  <a:latin typeface="Arial" pitchFamily="34" charset="0"/>
                  <a:cs typeface="Arial" pitchFamily="34" charset="0"/>
                </a:rPr>
                <a:t> a</a:t>
              </a:r>
              <a:r>
                <a:rPr lang="en-US" sz="1050" b="1" dirty="0">
                  <a:solidFill>
                    <a:schemeClr val="tx1"/>
                  </a:solidFill>
                  <a:effectLst/>
                </a:rPr>
                <a:t>l., </a:t>
              </a:r>
            </a:p>
            <a:p>
              <a:r>
                <a:rPr lang="en-US" sz="1050" b="1" dirty="0">
                  <a:solidFill>
                    <a:schemeClr val="tx1"/>
                  </a:solidFill>
                  <a:effectLst/>
                  <a:latin typeface="Arial" pitchFamily="34" charset="0"/>
                  <a:cs typeface="Arial" pitchFamily="34" charset="0"/>
                </a:rPr>
                <a:t>Diamond &amp; Related Materials 76 (2017) 1</a:t>
              </a:r>
            </a:p>
          </p:txBody>
        </p:sp>
        <p:pic>
          <p:nvPicPr>
            <p:cNvPr id="85" name="Picture 84">
              <a:extLst>
                <a:ext uri="{FF2B5EF4-FFF2-40B4-BE49-F238E27FC236}">
                  <a16:creationId xmlns:a16="http://schemas.microsoft.com/office/drawing/2014/main" id="{EC0999E5-B0C2-431A-A218-02F85880D246}"/>
                </a:ext>
              </a:extLst>
            </p:cNvPr>
            <p:cNvPicPr>
              <a:picLocks noChangeAspect="1"/>
            </p:cNvPicPr>
            <p:nvPr/>
          </p:nvPicPr>
          <p:blipFill rotWithShape="1">
            <a:blip r:embed="rId3"/>
            <a:srcRect b="1104"/>
            <a:stretch/>
          </p:blipFill>
          <p:spPr>
            <a:xfrm>
              <a:off x="6495510" y="1998707"/>
              <a:ext cx="4378184" cy="3248516"/>
            </a:xfrm>
            <a:prstGeom prst="rect">
              <a:avLst/>
            </a:prstGeom>
          </p:spPr>
        </p:pic>
        <p:pic>
          <p:nvPicPr>
            <p:cNvPr id="86" name="Picture 85">
              <a:extLst>
                <a:ext uri="{FF2B5EF4-FFF2-40B4-BE49-F238E27FC236}">
                  <a16:creationId xmlns:a16="http://schemas.microsoft.com/office/drawing/2014/main" id="{385E594C-5F09-432C-9E96-1D90F21012D6}"/>
                </a:ext>
              </a:extLst>
            </p:cNvPr>
            <p:cNvPicPr>
              <a:picLocks noChangeAspect="1"/>
            </p:cNvPicPr>
            <p:nvPr/>
          </p:nvPicPr>
          <p:blipFill>
            <a:blip r:embed="rId4"/>
            <a:stretch>
              <a:fillRect/>
            </a:stretch>
          </p:blipFill>
          <p:spPr>
            <a:xfrm>
              <a:off x="6202150" y="2289579"/>
              <a:ext cx="293360" cy="2628207"/>
            </a:xfrm>
            <a:prstGeom prst="rect">
              <a:avLst/>
            </a:prstGeom>
          </p:spPr>
        </p:pic>
        <p:pic>
          <p:nvPicPr>
            <p:cNvPr id="87" name="Picture 86">
              <a:extLst>
                <a:ext uri="{FF2B5EF4-FFF2-40B4-BE49-F238E27FC236}">
                  <a16:creationId xmlns:a16="http://schemas.microsoft.com/office/drawing/2014/main" id="{E76843D5-D0EB-4EA8-86D8-4DD2597C7B55}"/>
                </a:ext>
              </a:extLst>
            </p:cNvPr>
            <p:cNvPicPr>
              <a:picLocks noChangeAspect="1"/>
            </p:cNvPicPr>
            <p:nvPr/>
          </p:nvPicPr>
          <p:blipFill>
            <a:blip r:embed="rId5"/>
            <a:stretch>
              <a:fillRect/>
            </a:stretch>
          </p:blipFill>
          <p:spPr>
            <a:xfrm>
              <a:off x="6706647" y="5304383"/>
              <a:ext cx="4135156" cy="315852"/>
            </a:xfrm>
            <a:prstGeom prst="rect">
              <a:avLst/>
            </a:prstGeom>
          </p:spPr>
        </p:pic>
        <p:sp>
          <p:nvSpPr>
            <p:cNvPr id="88" name="TextBox 87">
              <a:extLst>
                <a:ext uri="{FF2B5EF4-FFF2-40B4-BE49-F238E27FC236}">
                  <a16:creationId xmlns:a16="http://schemas.microsoft.com/office/drawing/2014/main" id="{B606E557-52EA-4EAB-B2DF-9999B4A91C8D}"/>
                </a:ext>
              </a:extLst>
            </p:cNvPr>
            <p:cNvSpPr txBox="1">
              <a:spLocks noChangeAspect="1"/>
            </p:cNvSpPr>
            <p:nvPr/>
          </p:nvSpPr>
          <p:spPr>
            <a:xfrm>
              <a:off x="9391794" y="1712475"/>
              <a:ext cx="713186" cy="293091"/>
            </a:xfrm>
            <a:prstGeom prst="rect">
              <a:avLst/>
            </a:prstGeom>
            <a:noFill/>
            <a:ln>
              <a:solidFill>
                <a:schemeClr val="tx1"/>
              </a:solidFill>
            </a:ln>
          </p:spPr>
          <p:txBody>
            <a:bodyPr wrap="none" rtlCol="0">
              <a:spAutoFit/>
            </a:bodyPr>
            <a:lstStyle/>
            <a:p>
              <a:r>
                <a:rPr lang="en-US" sz="1400" b="1" dirty="0">
                  <a:solidFill>
                    <a:schemeClr val="tx1"/>
                  </a:solidFill>
                </a:rPr>
                <a:t>47 % (!)</a:t>
              </a:r>
            </a:p>
          </p:txBody>
        </p:sp>
        <p:cxnSp>
          <p:nvCxnSpPr>
            <p:cNvPr id="89" name="Straight Arrow Connector 88">
              <a:extLst>
                <a:ext uri="{FF2B5EF4-FFF2-40B4-BE49-F238E27FC236}">
                  <a16:creationId xmlns:a16="http://schemas.microsoft.com/office/drawing/2014/main" id="{3C5B64BB-0117-4CF9-8A9D-14683CAFCD93}"/>
                </a:ext>
              </a:extLst>
            </p:cNvPr>
            <p:cNvCxnSpPr>
              <a:cxnSpLocks noChangeAspect="1"/>
              <a:stCxn id="88" idx="1"/>
            </p:cNvCxnSpPr>
            <p:nvPr/>
          </p:nvCxnSpPr>
          <p:spPr>
            <a:xfrm flipH="1">
              <a:off x="9056472" y="1859021"/>
              <a:ext cx="335322" cy="3302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0" name="Content Placeholder 2">
            <a:extLst>
              <a:ext uri="{FF2B5EF4-FFF2-40B4-BE49-F238E27FC236}">
                <a16:creationId xmlns:a16="http://schemas.microsoft.com/office/drawing/2014/main" id="{681FACDC-36F7-464A-A74C-E45ABB7446A4}"/>
              </a:ext>
            </a:extLst>
          </p:cNvPr>
          <p:cNvSpPr>
            <a:spLocks noGrp="1"/>
          </p:cNvSpPr>
          <p:nvPr>
            <p:ph idx="1"/>
          </p:nvPr>
        </p:nvSpPr>
        <p:spPr>
          <a:xfrm>
            <a:off x="457200" y="900840"/>
            <a:ext cx="5181599" cy="5592047"/>
          </a:xfrm>
          <a:ln w="9525">
            <a:solidFill>
              <a:schemeClr val="hlink"/>
            </a:solidFill>
          </a:ln>
        </p:spPr>
        <p:txBody>
          <a:bodyPr/>
          <a:lstStyle/>
          <a:p>
            <a:r>
              <a:rPr lang="en-US" b="1" dirty="0">
                <a:solidFill>
                  <a:srgbClr val="0000CD"/>
                </a:solidFill>
                <a:latin typeface="Arial" panose="020B0604020202020204" pitchFamily="34" charset="0"/>
                <a:cs typeface="Arial" panose="020B0604020202020204" pitchFamily="34" charset="0"/>
              </a:rPr>
              <a:t>A RICH prototype has explored the very far UV domain </a:t>
            </a:r>
          </a:p>
          <a:p>
            <a:pPr lvl="1"/>
            <a:r>
              <a:rPr lang="en-US" b="1" dirty="0">
                <a:solidFill>
                  <a:schemeClr val="bg1">
                    <a:lumMod val="50000"/>
                  </a:schemeClr>
                </a:solidFill>
                <a:latin typeface="Arial" panose="020B0604020202020204" pitchFamily="34" charset="0"/>
                <a:cs typeface="Arial" panose="020B0604020202020204" pitchFamily="34" charset="0"/>
              </a:rPr>
              <a:t>in a windowless RICH using CF</a:t>
            </a:r>
            <a:r>
              <a:rPr lang="en-US" b="1" baseline="-25000" dirty="0">
                <a:solidFill>
                  <a:schemeClr val="bg1">
                    <a:lumMod val="50000"/>
                  </a:schemeClr>
                </a:solidFill>
                <a:latin typeface="Arial" panose="020B0604020202020204" pitchFamily="34" charset="0"/>
                <a:cs typeface="Arial" panose="020B0604020202020204" pitchFamily="34" charset="0"/>
              </a:rPr>
              <a:t>4</a:t>
            </a:r>
          </a:p>
          <a:p>
            <a:pPr lvl="1"/>
            <a:r>
              <a:rPr lang="en-US" b="1" dirty="0">
                <a:solidFill>
                  <a:schemeClr val="bg1">
                    <a:lumMod val="50000"/>
                  </a:schemeClr>
                </a:solidFill>
                <a:latin typeface="Arial" panose="020B0604020202020204" pitchFamily="34" charset="0"/>
                <a:cs typeface="Arial" panose="020B0604020202020204" pitchFamily="34" charset="0"/>
              </a:rPr>
              <a:t>Using quintuple GEMs and </a:t>
            </a:r>
            <a:r>
              <a:rPr lang="en-US" b="1" dirty="0" err="1">
                <a:solidFill>
                  <a:schemeClr val="bg1">
                    <a:lumMod val="50000"/>
                  </a:schemeClr>
                </a:solidFill>
                <a:latin typeface="Arial" panose="020B0604020202020204" pitchFamily="34" charset="0"/>
                <a:cs typeface="Arial" panose="020B0604020202020204" pitchFamily="34" charset="0"/>
              </a:rPr>
              <a:t>CsI</a:t>
            </a:r>
            <a:endParaRPr lang="en-US" b="1" dirty="0">
              <a:solidFill>
                <a:schemeClr val="bg1">
                  <a:lumMod val="50000"/>
                </a:schemeClr>
              </a:solidFill>
              <a:latin typeface="Arial" panose="020B0604020202020204" pitchFamily="34" charset="0"/>
              <a:cs typeface="Arial" panose="020B0604020202020204" pitchFamily="34" charset="0"/>
            </a:endParaRPr>
          </a:p>
          <a:p>
            <a:pPr lvl="1"/>
            <a:r>
              <a:rPr lang="en-US" b="1" dirty="0">
                <a:solidFill>
                  <a:schemeClr val="bg1">
                    <a:lumMod val="50000"/>
                  </a:schemeClr>
                </a:solidFill>
                <a:latin typeface="Arial" panose="020B0604020202020204" pitchFamily="34" charset="0"/>
                <a:cs typeface="Arial" panose="020B0604020202020204" pitchFamily="34" charset="0"/>
              </a:rPr>
              <a:t>by using a thin-film mirror (25 nm MgF</a:t>
            </a:r>
            <a:r>
              <a:rPr lang="en-US" b="1" baseline="-25000" dirty="0">
                <a:solidFill>
                  <a:schemeClr val="bg1">
                    <a:lumMod val="50000"/>
                  </a:schemeClr>
                </a:solidFill>
                <a:latin typeface="Arial" panose="020B0604020202020204" pitchFamily="34" charset="0"/>
                <a:cs typeface="Arial" panose="020B0604020202020204" pitchFamily="34" charset="0"/>
              </a:rPr>
              <a:t>2</a:t>
            </a:r>
            <a:r>
              <a:rPr lang="en-US" b="1" dirty="0">
                <a:solidFill>
                  <a:schemeClr val="bg1">
                    <a:lumMod val="50000"/>
                  </a:schemeClr>
                </a:solidFill>
                <a:latin typeface="Arial" panose="020B0604020202020204" pitchFamily="34" charset="0"/>
                <a:cs typeface="Arial" panose="020B0604020202020204" pitchFamily="34" charset="0"/>
              </a:rPr>
              <a:t>), reflecting in a limited range around 120 nm</a:t>
            </a:r>
            <a:endParaRPr lang="en-US" sz="1200" b="1" dirty="0">
              <a:solidFill>
                <a:schemeClr val="bg1">
                  <a:lumMod val="50000"/>
                </a:schemeClr>
              </a:solidFill>
              <a:effectLst/>
              <a:latin typeface="Arial" panose="020B0604020202020204" pitchFamily="34" charset="0"/>
              <a:cs typeface="Arial" panose="020B0604020202020204" pitchFamily="34" charset="0"/>
            </a:endParaRPr>
          </a:p>
          <a:p>
            <a:pPr marL="0" indent="0">
              <a:buNone/>
            </a:pPr>
            <a:endParaRPr lang="en-US" sz="1400" b="1" dirty="0">
              <a:latin typeface="Arial" panose="020B0604020202020204" pitchFamily="34" charset="0"/>
              <a:cs typeface="Arial" panose="020B0604020202020204" pitchFamily="34" charset="0"/>
            </a:endParaRPr>
          </a:p>
          <a:p>
            <a:pPr marL="762000" lvl="1" indent="0">
              <a:buNone/>
            </a:pPr>
            <a:endParaRPr lang="en-US" b="1" dirty="0"/>
          </a:p>
        </p:txBody>
      </p:sp>
      <p:grpSp>
        <p:nvGrpSpPr>
          <p:cNvPr id="4" name="Group 3">
            <a:extLst>
              <a:ext uri="{FF2B5EF4-FFF2-40B4-BE49-F238E27FC236}">
                <a16:creationId xmlns:a16="http://schemas.microsoft.com/office/drawing/2014/main" id="{1C70D811-E3DB-470F-8A8B-A38E7032AC12}"/>
              </a:ext>
            </a:extLst>
          </p:cNvPr>
          <p:cNvGrpSpPr>
            <a:grpSpLocks noChangeAspect="1"/>
          </p:cNvGrpSpPr>
          <p:nvPr/>
        </p:nvGrpSpPr>
        <p:grpSpPr>
          <a:xfrm>
            <a:off x="762000" y="3682368"/>
            <a:ext cx="4572000" cy="2425532"/>
            <a:chOff x="1412491" y="4079959"/>
            <a:chExt cx="3717499" cy="1972203"/>
          </a:xfrm>
          <a:solidFill>
            <a:schemeClr val="bg1"/>
          </a:solidFill>
        </p:grpSpPr>
        <p:sp>
          <p:nvSpPr>
            <p:cNvPr id="91" name="Text Box 73">
              <a:extLst>
                <a:ext uri="{FF2B5EF4-FFF2-40B4-BE49-F238E27FC236}">
                  <a16:creationId xmlns:a16="http://schemas.microsoft.com/office/drawing/2014/main" id="{C1C633CD-8AE3-498A-AF01-AB5E541AC225}"/>
                </a:ext>
              </a:extLst>
            </p:cNvPr>
            <p:cNvSpPr txBox="1">
              <a:spLocks noChangeArrowheads="1"/>
            </p:cNvSpPr>
            <p:nvPr/>
          </p:nvSpPr>
          <p:spPr bwMode="auto">
            <a:xfrm>
              <a:off x="3398963" y="5851437"/>
              <a:ext cx="1731027" cy="200725"/>
            </a:xfrm>
            <a:prstGeom prst="rect">
              <a:avLst/>
            </a:prstGeom>
            <a:grpFill/>
            <a:ln w="9525">
              <a:solidFill>
                <a:schemeClr val="tx1"/>
              </a:solidFill>
              <a:miter lim="800000"/>
              <a:headEnd/>
              <a:tailEnd/>
            </a:ln>
            <a:effectLst/>
          </p:spPr>
          <p:txBody>
            <a:bodyPr wrap="square" lIns="92075" tIns="46038" rIns="92075" bIns="46038">
              <a:spAutoFit/>
            </a:bodyPr>
            <a:lstStyle/>
            <a:p>
              <a:pPr>
                <a:spcBef>
                  <a:spcPct val="50000"/>
                </a:spcBef>
              </a:pPr>
              <a:r>
                <a:rPr lang="en-US" sz="1000" b="1" i="0" u="none" dirty="0">
                  <a:solidFill>
                    <a:schemeClr val="tx1"/>
                  </a:solidFill>
                  <a:effectLst/>
                </a:rPr>
                <a:t>IEEE NS 62 (2015) 3256</a:t>
              </a:r>
            </a:p>
          </p:txBody>
        </p:sp>
        <p:pic>
          <p:nvPicPr>
            <p:cNvPr id="92" name="Picture 91">
              <a:extLst>
                <a:ext uri="{FF2B5EF4-FFF2-40B4-BE49-F238E27FC236}">
                  <a16:creationId xmlns:a16="http://schemas.microsoft.com/office/drawing/2014/main" id="{08A13041-4250-4DA9-93A5-E718ED7C1AEC}"/>
                </a:ext>
              </a:extLst>
            </p:cNvPr>
            <p:cNvPicPr>
              <a:picLocks noChangeAspect="1"/>
            </p:cNvPicPr>
            <p:nvPr/>
          </p:nvPicPr>
          <p:blipFill>
            <a:blip r:embed="rId6"/>
            <a:stretch>
              <a:fillRect/>
            </a:stretch>
          </p:blipFill>
          <p:spPr>
            <a:xfrm>
              <a:off x="1412491" y="4079959"/>
              <a:ext cx="2727522" cy="1752791"/>
            </a:xfrm>
            <a:prstGeom prst="rect">
              <a:avLst/>
            </a:prstGeom>
            <a:grpFill/>
          </p:spPr>
        </p:pic>
        <p:pic>
          <p:nvPicPr>
            <p:cNvPr id="93" name="Picture 92">
              <a:extLst>
                <a:ext uri="{FF2B5EF4-FFF2-40B4-BE49-F238E27FC236}">
                  <a16:creationId xmlns:a16="http://schemas.microsoft.com/office/drawing/2014/main" id="{14464E36-350D-493D-BFA2-1790910DADE2}"/>
                </a:ext>
              </a:extLst>
            </p:cNvPr>
            <p:cNvPicPr>
              <a:picLocks noChangeAspect="1"/>
            </p:cNvPicPr>
            <p:nvPr/>
          </p:nvPicPr>
          <p:blipFill>
            <a:blip r:embed="rId7"/>
            <a:stretch>
              <a:fillRect/>
            </a:stretch>
          </p:blipFill>
          <p:spPr>
            <a:xfrm>
              <a:off x="3335033" y="4474164"/>
              <a:ext cx="1675860" cy="347307"/>
            </a:xfrm>
            <a:prstGeom prst="rect">
              <a:avLst/>
            </a:prstGeom>
            <a:grpFill/>
            <a:ln>
              <a:solidFill>
                <a:srgbClr val="0033CC"/>
              </a:solidFill>
            </a:ln>
          </p:spPr>
        </p:pic>
      </p:grpSp>
    </p:spTree>
    <p:extLst>
      <p:ext uri="{BB962C8B-B14F-4D97-AF65-F5344CB8AC3E}">
        <p14:creationId xmlns:p14="http://schemas.microsoft.com/office/powerpoint/2010/main" val="1125485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BNL: </a:t>
            </a:r>
            <a:r>
              <a:rPr lang="en-US" sz="2400" dirty="0">
                <a:solidFill>
                  <a:schemeClr val="tx2"/>
                </a:solidFill>
                <a:latin typeface="Arial" panose="020B0604020202020204" pitchFamily="34" charset="0"/>
                <a:cs typeface="Arial" panose="020B0604020202020204" pitchFamily="34" charset="0"/>
              </a:rPr>
              <a:t>Optimizing Zigzag patterned 4-GEM Readout</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4</a:t>
            </a:fld>
            <a:endParaRPr lang="en-US" dirty="0"/>
          </a:p>
        </p:txBody>
      </p:sp>
      <p:pic>
        <p:nvPicPr>
          <p:cNvPr id="48" name="Picture 47">
            <a:extLst>
              <a:ext uri="{FF2B5EF4-FFF2-40B4-BE49-F238E27FC236}">
                <a16:creationId xmlns:a16="http://schemas.microsoft.com/office/drawing/2014/main" id="{D5396F75-842A-43A9-9965-E496C6C7CC04}"/>
              </a:ext>
            </a:extLst>
          </p:cNvPr>
          <p:cNvPicPr>
            <a:picLocks noChangeAspect="1"/>
          </p:cNvPicPr>
          <p:nvPr/>
        </p:nvPicPr>
        <p:blipFill>
          <a:blip r:embed="rId3"/>
          <a:stretch>
            <a:fillRect/>
          </a:stretch>
        </p:blipFill>
        <p:spPr>
          <a:xfrm>
            <a:off x="659767" y="1065409"/>
            <a:ext cx="2615105" cy="2007166"/>
          </a:xfrm>
          <a:prstGeom prst="rect">
            <a:avLst/>
          </a:prstGeom>
        </p:spPr>
      </p:pic>
      <p:sp>
        <p:nvSpPr>
          <p:cNvPr id="50" name="TextBox 49">
            <a:extLst>
              <a:ext uri="{FF2B5EF4-FFF2-40B4-BE49-F238E27FC236}">
                <a16:creationId xmlns:a16="http://schemas.microsoft.com/office/drawing/2014/main" id="{5FD15C88-1912-4A33-BAC8-CD6F92B7A30C}"/>
              </a:ext>
            </a:extLst>
          </p:cNvPr>
          <p:cNvSpPr txBox="1"/>
          <p:nvPr/>
        </p:nvSpPr>
        <p:spPr>
          <a:xfrm>
            <a:off x="7885210" y="5210029"/>
            <a:ext cx="4306790" cy="1323439"/>
          </a:xfrm>
          <a:prstGeom prst="rect">
            <a:avLst/>
          </a:prstGeom>
          <a:noFill/>
        </p:spPr>
        <p:txBody>
          <a:bodyPr wrap="square" rtlCol="0">
            <a:spAutoFit/>
          </a:bodyPr>
          <a:lstStyle/>
          <a:p>
            <a:pPr marL="342900" indent="-342900" algn="just">
              <a:buFont typeface="Wingdings" panose="05000000000000000000" pitchFamily="2" charset="2"/>
              <a:buChar char="Ø"/>
            </a:pPr>
            <a:r>
              <a:rPr lang="en-US" sz="1600" dirty="0">
                <a:solidFill>
                  <a:schemeClr val="accent1">
                    <a:lumMod val="50000"/>
                  </a:schemeClr>
                </a:solidFill>
              </a:rPr>
              <a:t>Biggest improvements in new PCB design include increased interleaving and a reduced single pad hit zone, however the distortions from chemical etching are still present in the new PCB</a:t>
            </a:r>
          </a:p>
        </p:txBody>
      </p:sp>
      <p:sp>
        <p:nvSpPr>
          <p:cNvPr id="51" name="TextBox 50">
            <a:extLst>
              <a:ext uri="{FF2B5EF4-FFF2-40B4-BE49-F238E27FC236}">
                <a16:creationId xmlns:a16="http://schemas.microsoft.com/office/drawing/2014/main" id="{28E9A82B-CA58-45D6-91C0-6765BFD883D5}"/>
              </a:ext>
            </a:extLst>
          </p:cNvPr>
          <p:cNvSpPr txBox="1"/>
          <p:nvPr/>
        </p:nvSpPr>
        <p:spPr>
          <a:xfrm>
            <a:off x="71300" y="1008594"/>
            <a:ext cx="1255845" cy="646331"/>
          </a:xfrm>
          <a:prstGeom prst="rect">
            <a:avLst/>
          </a:prstGeom>
          <a:solidFill>
            <a:schemeClr val="bg1">
              <a:lumMod val="95000"/>
            </a:schemeClr>
          </a:solidFill>
        </p:spPr>
        <p:txBody>
          <a:bodyPr wrap="square" rtlCol="0">
            <a:spAutoFit/>
          </a:bodyPr>
          <a:lstStyle/>
          <a:p>
            <a:r>
              <a:rPr lang="en-US" sz="1200" dirty="0"/>
              <a:t>Collimated x-ray</a:t>
            </a:r>
          </a:p>
          <a:p>
            <a:r>
              <a:rPr lang="en-US" sz="1200" dirty="0"/>
              <a:t>Line Source </a:t>
            </a:r>
            <a:r>
              <a:rPr lang="en-US" sz="1050" dirty="0"/>
              <a:t>(~50</a:t>
            </a:r>
            <a:r>
              <a:rPr lang="en-US" sz="1050" dirty="0">
                <a:latin typeface="Symbol" panose="05050102010706020507" pitchFamily="18" charset="2"/>
              </a:rPr>
              <a:t>m</a:t>
            </a:r>
            <a:r>
              <a:rPr lang="en-US" sz="1050" dirty="0"/>
              <a:t>m x 8mm) </a:t>
            </a:r>
            <a:endParaRPr lang="en-US" sz="1200" dirty="0"/>
          </a:p>
        </p:txBody>
      </p:sp>
      <p:sp>
        <p:nvSpPr>
          <p:cNvPr id="52" name="TextBox 51">
            <a:extLst>
              <a:ext uri="{FF2B5EF4-FFF2-40B4-BE49-F238E27FC236}">
                <a16:creationId xmlns:a16="http://schemas.microsoft.com/office/drawing/2014/main" id="{1D07B544-794B-4DDC-BAC1-6AA5CE53D212}"/>
              </a:ext>
            </a:extLst>
          </p:cNvPr>
          <p:cNvSpPr txBox="1"/>
          <p:nvPr/>
        </p:nvSpPr>
        <p:spPr>
          <a:xfrm>
            <a:off x="2362200" y="1018520"/>
            <a:ext cx="1144327" cy="461665"/>
          </a:xfrm>
          <a:prstGeom prst="rect">
            <a:avLst/>
          </a:prstGeom>
          <a:solidFill>
            <a:schemeClr val="bg1">
              <a:lumMod val="95000"/>
            </a:schemeClr>
          </a:solidFill>
        </p:spPr>
        <p:txBody>
          <a:bodyPr wrap="square" rtlCol="0">
            <a:spAutoFit/>
          </a:bodyPr>
          <a:lstStyle/>
          <a:p>
            <a:r>
              <a:rPr lang="en-US" sz="1200" dirty="0">
                <a:solidFill>
                  <a:schemeClr val="tx2">
                    <a:lumMod val="75000"/>
                  </a:schemeClr>
                </a:solidFill>
              </a:rPr>
              <a:t>Single Pad Hit zone</a:t>
            </a:r>
          </a:p>
        </p:txBody>
      </p:sp>
      <p:pic>
        <p:nvPicPr>
          <p:cNvPr id="53" name="Picture 52">
            <a:extLst>
              <a:ext uri="{FF2B5EF4-FFF2-40B4-BE49-F238E27FC236}">
                <a16:creationId xmlns:a16="http://schemas.microsoft.com/office/drawing/2014/main" id="{E0DC7066-9FFE-4030-8B68-B7FE0A60B837}"/>
              </a:ext>
            </a:extLst>
          </p:cNvPr>
          <p:cNvPicPr>
            <a:picLocks noChangeAspect="1"/>
          </p:cNvPicPr>
          <p:nvPr/>
        </p:nvPicPr>
        <p:blipFill>
          <a:blip r:embed="rId4"/>
          <a:stretch>
            <a:fillRect/>
          </a:stretch>
        </p:blipFill>
        <p:spPr>
          <a:xfrm>
            <a:off x="641467" y="3072575"/>
            <a:ext cx="2659308" cy="2026373"/>
          </a:xfrm>
          <a:prstGeom prst="rect">
            <a:avLst/>
          </a:prstGeom>
        </p:spPr>
      </p:pic>
      <p:cxnSp>
        <p:nvCxnSpPr>
          <p:cNvPr id="54" name="Straight Connector 53">
            <a:extLst>
              <a:ext uri="{FF2B5EF4-FFF2-40B4-BE49-F238E27FC236}">
                <a16:creationId xmlns:a16="http://schemas.microsoft.com/office/drawing/2014/main" id="{A6E0DC0F-8792-45BA-8298-943A5C0ED74C}"/>
              </a:ext>
            </a:extLst>
          </p:cNvPr>
          <p:cNvCxnSpPr>
            <a:endCxn id="52" idx="2"/>
          </p:cNvCxnSpPr>
          <p:nvPr/>
        </p:nvCxnSpPr>
        <p:spPr>
          <a:xfrm flipV="1">
            <a:off x="2546944" y="1480185"/>
            <a:ext cx="387420" cy="39797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75A4EFE-6153-4EA4-926B-63D36A57D5DD}"/>
              </a:ext>
            </a:extLst>
          </p:cNvPr>
          <p:cNvCxnSpPr>
            <a:endCxn id="51" idx="2"/>
          </p:cNvCxnSpPr>
          <p:nvPr/>
        </p:nvCxnSpPr>
        <p:spPr>
          <a:xfrm flipH="1" flipV="1">
            <a:off x="699223" y="1654925"/>
            <a:ext cx="211265" cy="84998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57" name="Picture 56">
            <a:extLst>
              <a:ext uri="{FF2B5EF4-FFF2-40B4-BE49-F238E27FC236}">
                <a16:creationId xmlns:a16="http://schemas.microsoft.com/office/drawing/2014/main" id="{16D19954-E124-4F93-9050-168EF15982BD}"/>
              </a:ext>
            </a:extLst>
          </p:cNvPr>
          <p:cNvPicPr>
            <a:picLocks noChangeAspect="1"/>
          </p:cNvPicPr>
          <p:nvPr/>
        </p:nvPicPr>
        <p:blipFill>
          <a:blip r:embed="rId5"/>
          <a:stretch>
            <a:fillRect/>
          </a:stretch>
        </p:blipFill>
        <p:spPr>
          <a:xfrm>
            <a:off x="3505200" y="899093"/>
            <a:ext cx="5251489" cy="4182156"/>
          </a:xfrm>
          <a:prstGeom prst="rect">
            <a:avLst/>
          </a:prstGeom>
        </p:spPr>
      </p:pic>
      <p:sp>
        <p:nvSpPr>
          <p:cNvPr id="58" name="TextBox 57">
            <a:extLst>
              <a:ext uri="{FF2B5EF4-FFF2-40B4-BE49-F238E27FC236}">
                <a16:creationId xmlns:a16="http://schemas.microsoft.com/office/drawing/2014/main" id="{84A9E31E-DC90-4940-B219-52499C4DDAC5}"/>
              </a:ext>
            </a:extLst>
          </p:cNvPr>
          <p:cNvSpPr txBox="1"/>
          <p:nvPr/>
        </p:nvSpPr>
        <p:spPr>
          <a:xfrm>
            <a:off x="8693618" y="651069"/>
            <a:ext cx="3469395" cy="4585871"/>
          </a:xfrm>
          <a:prstGeom prst="rect">
            <a:avLst/>
          </a:prstGeom>
          <a:noFill/>
        </p:spPr>
        <p:txBody>
          <a:bodyPr wrap="square" rtlCol="0">
            <a:spAutoFit/>
          </a:bodyPr>
          <a:lstStyle/>
          <a:p>
            <a:pPr marL="285750" indent="-285750">
              <a:buFont typeface="Arial" panose="020B0604020202020204" pitchFamily="34" charset="0"/>
              <a:buChar char="•"/>
            </a:pPr>
            <a:r>
              <a:rPr lang="en-US" sz="1400" dirty="0"/>
              <a:t>Zigzag pads offer a low segmentation, but high performance option for a TPC readout</a:t>
            </a:r>
          </a:p>
          <a:p>
            <a:pPr marL="285750" indent="-285750">
              <a:buFont typeface="Arial" panose="020B0604020202020204" pitchFamily="34" charset="0"/>
              <a:buChar char="•"/>
            </a:pPr>
            <a:r>
              <a:rPr lang="en-US" sz="1400" dirty="0"/>
              <a:t>The centroid – motor position correlation plot for the latest iteration of the zigzag readout is monotonically continuous when the measurement is performed at standard values of gain (unlike earlier reported measurements).</a:t>
            </a:r>
          </a:p>
          <a:p>
            <a:pPr marL="285750" indent="-285750">
              <a:buFont typeface="Arial" panose="020B0604020202020204" pitchFamily="34" charset="0"/>
              <a:buChar char="•"/>
            </a:pPr>
            <a:r>
              <a:rPr lang="en-US" sz="1400" dirty="0"/>
              <a:t>However there is still a notable differential non-linearity present in the data.</a:t>
            </a:r>
          </a:p>
          <a:p>
            <a:pPr marL="285750" indent="-285750">
              <a:buFont typeface="Arial" panose="020B0604020202020204" pitchFamily="34" charset="0"/>
              <a:buChar char="•"/>
            </a:pPr>
            <a:r>
              <a:rPr lang="en-US" sz="1400" dirty="0"/>
              <a:t>The position resolution using the collimated beam of x-rays was measured to be </a:t>
            </a:r>
            <a:r>
              <a:rPr lang="en-US" sz="1400" dirty="0">
                <a:solidFill>
                  <a:srgbClr val="FF0000"/>
                </a:solidFill>
              </a:rPr>
              <a:t>101</a:t>
            </a:r>
            <a:r>
              <a:rPr lang="en-US" sz="1400" dirty="0">
                <a:solidFill>
                  <a:srgbClr val="FF0000"/>
                </a:solidFill>
                <a:latin typeface="Symbol" panose="05050102010706020507" pitchFamily="18" charset="2"/>
              </a:rPr>
              <a:t>m</a:t>
            </a:r>
            <a:r>
              <a:rPr lang="en-US" sz="1400" dirty="0">
                <a:solidFill>
                  <a:srgbClr val="FF0000"/>
                </a:solidFill>
              </a:rPr>
              <a:t>m</a:t>
            </a:r>
            <a:r>
              <a:rPr lang="en-US" sz="1400" dirty="0"/>
              <a:t> and </a:t>
            </a:r>
            <a:r>
              <a:rPr lang="en-US" sz="1400" dirty="0">
                <a:solidFill>
                  <a:srgbClr val="FF0000"/>
                </a:solidFill>
              </a:rPr>
              <a:t>70</a:t>
            </a:r>
            <a:r>
              <a:rPr lang="en-US" sz="1400" dirty="0">
                <a:solidFill>
                  <a:srgbClr val="FF0000"/>
                </a:solidFill>
                <a:latin typeface="Symbol" panose="05050102010706020507" pitchFamily="18" charset="2"/>
              </a:rPr>
              <a:t>m</a:t>
            </a:r>
            <a:r>
              <a:rPr lang="en-US" sz="1400" dirty="0">
                <a:solidFill>
                  <a:srgbClr val="FF0000"/>
                </a:solidFill>
              </a:rPr>
              <a:t>m </a:t>
            </a:r>
            <a:r>
              <a:rPr lang="en-US" sz="1400" dirty="0"/>
              <a:t>without and with the DNL unfolded from the data, respectively, compared to </a:t>
            </a:r>
            <a:r>
              <a:rPr lang="en-US" sz="1400" dirty="0">
                <a:solidFill>
                  <a:srgbClr val="FF0000"/>
                </a:solidFill>
              </a:rPr>
              <a:t>134</a:t>
            </a:r>
            <a:r>
              <a:rPr lang="en-US" sz="1400" dirty="0">
                <a:solidFill>
                  <a:srgbClr val="FF0000"/>
                </a:solidFill>
                <a:latin typeface="Symbol" panose="05050102010706020507" pitchFamily="18" charset="2"/>
              </a:rPr>
              <a:t>m</a:t>
            </a:r>
            <a:r>
              <a:rPr lang="en-US" sz="1400" dirty="0">
                <a:solidFill>
                  <a:srgbClr val="FF0000"/>
                </a:solidFill>
              </a:rPr>
              <a:t>m</a:t>
            </a:r>
            <a:r>
              <a:rPr lang="en-US" sz="1400" dirty="0"/>
              <a:t> and </a:t>
            </a:r>
            <a:r>
              <a:rPr lang="en-US" sz="1400" dirty="0">
                <a:solidFill>
                  <a:srgbClr val="FF0000"/>
                </a:solidFill>
              </a:rPr>
              <a:t>98</a:t>
            </a:r>
            <a:r>
              <a:rPr lang="en-US" sz="1400" dirty="0">
                <a:solidFill>
                  <a:srgbClr val="FF0000"/>
                </a:solidFill>
                <a:latin typeface="Symbol" panose="05050102010706020507" pitchFamily="18" charset="2"/>
              </a:rPr>
              <a:t>m</a:t>
            </a:r>
            <a:r>
              <a:rPr lang="en-US" sz="1400" dirty="0">
                <a:solidFill>
                  <a:srgbClr val="FF0000"/>
                </a:solidFill>
              </a:rPr>
              <a:t>m</a:t>
            </a:r>
            <a:r>
              <a:rPr lang="en-US" sz="1400" dirty="0"/>
              <a:t> respectively for the older PCB.</a:t>
            </a:r>
          </a:p>
          <a:p>
            <a:pPr marL="285750" indent="-285750">
              <a:buFont typeface="Arial" panose="020B0604020202020204" pitchFamily="34" charset="0"/>
              <a:buChar char="•"/>
            </a:pPr>
            <a:r>
              <a:rPr lang="en-US" sz="1400" dirty="0"/>
              <a:t>The rate of single-pad hits also dropped from </a:t>
            </a:r>
            <a:r>
              <a:rPr lang="en-US" sz="1400" dirty="0">
                <a:solidFill>
                  <a:srgbClr val="FF0000"/>
                </a:solidFill>
              </a:rPr>
              <a:t>~30% </a:t>
            </a:r>
            <a:r>
              <a:rPr lang="en-US" sz="1400" dirty="0"/>
              <a:t>to </a:t>
            </a:r>
            <a:r>
              <a:rPr lang="en-US" sz="1400" dirty="0">
                <a:solidFill>
                  <a:srgbClr val="FF0000"/>
                </a:solidFill>
              </a:rPr>
              <a:t>~3%</a:t>
            </a:r>
            <a:r>
              <a:rPr lang="en-US" sz="1400" dirty="0"/>
              <a:t> of all recorded events. </a:t>
            </a:r>
          </a:p>
          <a:p>
            <a:pPr marL="285750" indent="-285750">
              <a:buFont typeface="Arial" panose="020B0604020202020204" pitchFamily="34" charset="0"/>
              <a:buChar char="•"/>
            </a:pPr>
            <a:endParaRPr lang="en-US" sz="1400" dirty="0"/>
          </a:p>
        </p:txBody>
      </p:sp>
      <p:sp>
        <p:nvSpPr>
          <p:cNvPr id="59" name="Oval 58">
            <a:extLst>
              <a:ext uri="{FF2B5EF4-FFF2-40B4-BE49-F238E27FC236}">
                <a16:creationId xmlns:a16="http://schemas.microsoft.com/office/drawing/2014/main" id="{A451100E-3C2D-4618-A442-0E4887B827EB}"/>
              </a:ext>
            </a:extLst>
          </p:cNvPr>
          <p:cNvSpPr/>
          <p:nvPr/>
        </p:nvSpPr>
        <p:spPr>
          <a:xfrm>
            <a:off x="8084127" y="3893925"/>
            <a:ext cx="609491" cy="1455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166B4C7A-EA67-480C-8B09-B8530BD90EC7}"/>
              </a:ext>
            </a:extLst>
          </p:cNvPr>
          <p:cNvSpPr/>
          <p:nvPr/>
        </p:nvSpPr>
        <p:spPr>
          <a:xfrm>
            <a:off x="5410200" y="3898543"/>
            <a:ext cx="609491" cy="1455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E05219B2-835E-4903-8096-45942EF3F4F8}"/>
              </a:ext>
            </a:extLst>
          </p:cNvPr>
          <p:cNvSpPr txBox="1"/>
          <p:nvPr/>
        </p:nvSpPr>
        <p:spPr>
          <a:xfrm>
            <a:off x="71300" y="580127"/>
            <a:ext cx="3868084" cy="369332"/>
          </a:xfrm>
          <a:prstGeom prst="rect">
            <a:avLst/>
          </a:prstGeom>
          <a:solidFill>
            <a:srgbClr val="FFDC6D"/>
          </a:solidFill>
        </p:spPr>
        <p:txBody>
          <a:bodyPr wrap="square" rtlCol="0">
            <a:spAutoFit/>
          </a:bodyPr>
          <a:lstStyle/>
          <a:p>
            <a:r>
              <a:rPr lang="en-US" dirty="0"/>
              <a:t>In-lab X-ray scans across zigzag readout</a:t>
            </a:r>
          </a:p>
        </p:txBody>
      </p:sp>
      <p:pic>
        <p:nvPicPr>
          <p:cNvPr id="22" name="Picture 21">
            <a:extLst>
              <a:ext uri="{FF2B5EF4-FFF2-40B4-BE49-F238E27FC236}">
                <a16:creationId xmlns:a16="http://schemas.microsoft.com/office/drawing/2014/main" id="{E40A70E7-0E72-4C09-B85C-7D0A26F8D6B6}"/>
              </a:ext>
            </a:extLst>
          </p:cNvPr>
          <p:cNvPicPr>
            <a:picLocks noChangeAspect="1"/>
          </p:cNvPicPr>
          <p:nvPr/>
        </p:nvPicPr>
        <p:blipFill>
          <a:blip r:embed="rId6"/>
          <a:stretch>
            <a:fillRect/>
          </a:stretch>
        </p:blipFill>
        <p:spPr>
          <a:xfrm>
            <a:off x="447445" y="5104840"/>
            <a:ext cx="7437765" cy="1513550"/>
          </a:xfrm>
          <a:prstGeom prst="rect">
            <a:avLst/>
          </a:prstGeom>
        </p:spPr>
      </p:pic>
      <p:sp>
        <p:nvSpPr>
          <p:cNvPr id="23" name="Oval 22">
            <a:extLst>
              <a:ext uri="{FF2B5EF4-FFF2-40B4-BE49-F238E27FC236}">
                <a16:creationId xmlns:a16="http://schemas.microsoft.com/office/drawing/2014/main" id="{C4ED3AD4-0CDC-477B-82FA-4A069B5568B9}"/>
              </a:ext>
            </a:extLst>
          </p:cNvPr>
          <p:cNvSpPr/>
          <p:nvPr/>
        </p:nvSpPr>
        <p:spPr>
          <a:xfrm>
            <a:off x="5159215" y="5925925"/>
            <a:ext cx="746365" cy="2286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4C342889-CEDF-4672-B92B-3486D8D1DA60}"/>
              </a:ext>
            </a:extLst>
          </p:cNvPr>
          <p:cNvSpPr/>
          <p:nvPr/>
        </p:nvSpPr>
        <p:spPr>
          <a:xfrm>
            <a:off x="5159214" y="6304795"/>
            <a:ext cx="746365" cy="2286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68C9DAE7-27CB-41FD-B428-6F8052FDFAA2}"/>
              </a:ext>
            </a:extLst>
          </p:cNvPr>
          <p:cNvPicPr>
            <a:picLocks noChangeAspect="1"/>
          </p:cNvPicPr>
          <p:nvPr/>
        </p:nvPicPr>
        <p:blipFill>
          <a:blip r:embed="rId7"/>
          <a:stretch>
            <a:fillRect/>
          </a:stretch>
        </p:blipFill>
        <p:spPr>
          <a:xfrm>
            <a:off x="4545657" y="5326947"/>
            <a:ext cx="1227113" cy="350152"/>
          </a:xfrm>
          <a:prstGeom prst="rect">
            <a:avLst/>
          </a:prstGeom>
        </p:spPr>
      </p:pic>
    </p:spTree>
    <p:extLst>
      <p:ext uri="{BB962C8B-B14F-4D97-AF65-F5344CB8AC3E}">
        <p14:creationId xmlns:p14="http://schemas.microsoft.com/office/powerpoint/2010/main" val="687857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Response from INFN Trieste:</a:t>
            </a:r>
            <a:r>
              <a:rPr lang="en-US" sz="2400" dirty="0">
                <a:solidFill>
                  <a:schemeClr val="tx2"/>
                </a:solidFill>
                <a:latin typeface="Arial" panose="020B0604020202020204" pitchFamily="34" charset="0"/>
                <a:cs typeface="Arial" panose="020B0604020202020204" pitchFamily="34" charset="0"/>
              </a:rPr>
              <a:t> MCP coupled to MM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b="1" smtClean="0"/>
              <a:t>40</a:t>
            </a:fld>
            <a:endParaRPr lang="en-US" b="1" dirty="0"/>
          </a:p>
        </p:txBody>
      </p:sp>
      <p:sp>
        <p:nvSpPr>
          <p:cNvPr id="20" name="Content Placeholder 2">
            <a:extLst>
              <a:ext uri="{FF2B5EF4-FFF2-40B4-BE49-F238E27FC236}">
                <a16:creationId xmlns:a16="http://schemas.microsoft.com/office/drawing/2014/main" id="{750902F9-90D4-4CAD-9CF5-1F932CEA445C}"/>
              </a:ext>
            </a:extLst>
          </p:cNvPr>
          <p:cNvSpPr>
            <a:spLocks noGrp="1"/>
          </p:cNvSpPr>
          <p:nvPr>
            <p:ph idx="1"/>
          </p:nvPr>
        </p:nvSpPr>
        <p:spPr>
          <a:xfrm>
            <a:off x="509588" y="1176338"/>
            <a:ext cx="9853612" cy="5138737"/>
          </a:xfrm>
        </p:spPr>
        <p:txBody>
          <a:bodyPr>
            <a:normAutofit/>
          </a:bodyPr>
          <a:lstStyle/>
          <a:p>
            <a:endParaRPr lang="en-US" sz="2400" b="1" dirty="0">
              <a:solidFill>
                <a:srgbClr val="0000CD"/>
              </a:solidFill>
            </a:endParaRPr>
          </a:p>
          <a:p>
            <a:r>
              <a:rPr lang="en-US" sz="2400" b="1" dirty="0">
                <a:solidFill>
                  <a:srgbClr val="0000CD"/>
                </a:solidFill>
                <a:effectLst/>
              </a:rPr>
              <a:t>Most likely interesting, nevertheless a completely different approach that would require restarting from scratch …</a:t>
            </a:r>
          </a:p>
          <a:p>
            <a:endParaRPr lang="en-US" sz="2400" b="1" dirty="0">
              <a:solidFill>
                <a:srgbClr val="0000CD"/>
              </a:solidFill>
              <a:effectLst/>
            </a:endParaRPr>
          </a:p>
          <a:p>
            <a:r>
              <a:rPr lang="en-US" sz="2400" b="1" dirty="0">
                <a:solidFill>
                  <a:srgbClr val="0000CD"/>
                </a:solidFill>
                <a:effectLst/>
              </a:rPr>
              <a:t>At the moment, not considered</a:t>
            </a:r>
          </a:p>
        </p:txBody>
      </p:sp>
    </p:spTree>
    <p:extLst>
      <p:ext uri="{BB962C8B-B14F-4D97-AF65-F5344CB8AC3E}">
        <p14:creationId xmlns:p14="http://schemas.microsoft.com/office/powerpoint/2010/main" val="3746496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1" y="6492888"/>
            <a:ext cx="3352800"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41</a:t>
            </a:fld>
            <a:endParaRPr lang="en-US"/>
          </a:p>
        </p:txBody>
      </p:sp>
      <p:sp>
        <p:nvSpPr>
          <p:cNvPr id="25" name="Title 1">
            <a:extLst>
              <a:ext uri="{FF2B5EF4-FFF2-40B4-BE49-F238E27FC236}">
                <a16:creationId xmlns:a16="http://schemas.microsoft.com/office/drawing/2014/main" id="{E0DB65E5-CAC9-447E-A487-EC47AAEEF162}"/>
              </a:ext>
            </a:extLst>
          </p:cNvPr>
          <p:cNvSpPr txBox="1">
            <a:spLocks/>
          </p:cNvSpPr>
          <p:nvPr/>
        </p:nvSpPr>
        <p:spPr>
          <a:xfrm>
            <a:off x="1524000" y="3162303"/>
            <a:ext cx="9144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Backup</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1011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dirty="0"/>
              <a:t>EIC Detector R&amp;D AC Meeting @ BNL, 1/18/2018</a:t>
            </a:r>
          </a:p>
        </p:txBody>
      </p:sp>
      <p:sp>
        <p:nvSpPr>
          <p:cNvPr id="25" name="Title 1"/>
          <p:cNvSpPr txBox="1">
            <a:spLocks/>
          </p:cNvSpPr>
          <p:nvPr/>
        </p:nvSpPr>
        <p:spPr>
          <a:xfrm>
            <a:off x="1524000" y="-1"/>
            <a:ext cx="9144000" cy="533401"/>
          </a:xfrm>
          <a:prstGeom prst="rect">
            <a:avLst/>
          </a:prstGeom>
        </p:spPr>
        <p:txBody>
          <a:bodyPr vert="horz" lIns="91440" tIns="45721" rIns="91440" bIns="45721"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000" dirty="0">
                <a:solidFill>
                  <a:srgbClr val="C00000"/>
                </a:solidFill>
                <a:latin typeface="Arial" panose="020B0604020202020204" pitchFamily="34" charset="0"/>
                <a:cs typeface="Arial" panose="020B0604020202020204" pitchFamily="34" charset="0"/>
              </a:rPr>
              <a:t>Progress @ UVa: </a:t>
            </a:r>
            <a:r>
              <a:rPr lang="en-US" sz="2000" dirty="0">
                <a:solidFill>
                  <a:schemeClr val="tx2"/>
                </a:solidFill>
                <a:latin typeface="Arial" panose="020B0604020202020204" pitchFamily="34" charset="0"/>
                <a:cs typeface="Arial" panose="020B0604020202020204" pitchFamily="34" charset="0"/>
              </a:rPr>
              <a:t>Optical &amp; SEM Inspection of Chromium GEMs</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42</a:t>
            </a:fld>
            <a:endParaRPr lang="en-US" dirty="0"/>
          </a:p>
        </p:txBody>
      </p:sp>
      <p:sp>
        <p:nvSpPr>
          <p:cNvPr id="68" name="TextBox 6">
            <a:extLst>
              <a:ext uri="{FF2B5EF4-FFF2-40B4-BE49-F238E27FC236}">
                <a16:creationId xmlns:a16="http://schemas.microsoft.com/office/drawing/2014/main" id="{6E8CC6EC-94E6-431D-B717-A216724D046B}"/>
              </a:ext>
            </a:extLst>
          </p:cNvPr>
          <p:cNvSpPr txBox="1">
            <a:spLocks noChangeArrowheads="1"/>
          </p:cNvSpPr>
          <p:nvPr/>
        </p:nvSpPr>
        <p:spPr bwMode="auto">
          <a:xfrm>
            <a:off x="-1563" y="1778918"/>
            <a:ext cx="5106963" cy="3270126"/>
          </a:xfrm>
          <a:prstGeom prst="rect">
            <a:avLst/>
          </a:prstGeom>
          <a:noFill/>
          <a:ln w="9525">
            <a:noFill/>
            <a:miter lim="800000"/>
            <a:headEnd/>
            <a:tailEnd/>
          </a:ln>
        </p:spPr>
        <p:txBody>
          <a:bodyPr wrap="square">
            <a:prstTxWarp prst="textNoShape">
              <a:avLst/>
            </a:prstTxWarp>
            <a:spAutoFit/>
          </a:bodyPr>
          <a:lstStyle>
            <a:defPPr>
              <a:defRPr lang="en-US"/>
            </a:defPPr>
            <a:lvl1pPr marL="182880" indent="-182880">
              <a:lnSpc>
                <a:spcPct val="150000"/>
              </a:lnSpc>
              <a:spcBef>
                <a:spcPts val="300"/>
              </a:spcBef>
              <a:buFont typeface="Wingdings" panose="05000000000000000000" pitchFamily="2" charset="2"/>
              <a:buChar char="§"/>
              <a:defRPr sz="1100">
                <a:latin typeface="Times New Roman" panose="02020603050405020304" pitchFamily="18" charset="0"/>
                <a:cs typeface="Times New Roman" panose="02020603050405020304" pitchFamily="18" charset="0"/>
              </a:defRPr>
            </a:lvl1pPr>
          </a:lstStyle>
          <a:p>
            <a:pPr>
              <a:buFont typeface="Wingdings" panose="05000000000000000000" pitchFamily="2" charset="2"/>
              <a:buChar char="v"/>
            </a:pPr>
            <a:r>
              <a:rPr lang="en-US" sz="1400" b="1" dirty="0">
                <a:solidFill>
                  <a:schemeClr val="tx2"/>
                </a:solidFill>
                <a:latin typeface="Arial" panose="020B0604020202020204" pitchFamily="34" charset="0"/>
                <a:ea typeface="Cambria Math" panose="02040503050406030204" pitchFamily="18" charset="0"/>
                <a:cs typeface="Arial" panose="020B0604020202020204" pitchFamily="34" charset="0"/>
              </a:rPr>
              <a:t>SEM and FIB analysis of Cr-GEMs @ CERN (11/2017) to:</a:t>
            </a:r>
          </a:p>
          <a:p>
            <a:pPr marL="365760"/>
            <a:r>
              <a:rPr lang="en-US" sz="1400" dirty="0">
                <a:latin typeface="Arial" panose="020B0604020202020204" pitchFamily="34" charset="0"/>
                <a:cs typeface="Arial" panose="020B0604020202020204" pitchFamily="34" charset="0"/>
              </a:rPr>
              <a:t>investigate Cr and Kapton etching?</a:t>
            </a:r>
          </a:p>
          <a:p>
            <a:pPr marL="365760"/>
            <a:r>
              <a:rPr lang="en-US" sz="1400" dirty="0">
                <a:latin typeface="Arial" panose="020B0604020202020204" pitchFamily="34" charset="0"/>
                <a:cs typeface="Arial" panose="020B0604020202020204" pitchFamily="34" charset="0"/>
              </a:rPr>
              <a:t>Measure the thickness of the Cr layer </a:t>
            </a:r>
          </a:p>
          <a:p>
            <a:pPr>
              <a:buFont typeface="Wingdings" panose="05000000000000000000" pitchFamily="2" charset="2"/>
              <a:buChar char="v"/>
            </a:pPr>
            <a:r>
              <a:rPr lang="en-US" sz="1400" b="1" dirty="0">
                <a:solidFill>
                  <a:schemeClr val="tx2"/>
                </a:solidFill>
                <a:latin typeface="Arial" panose="020B0604020202020204" pitchFamily="34" charset="0"/>
                <a:ea typeface="Cambria Math" panose="02040503050406030204" pitchFamily="18" charset="0"/>
                <a:cs typeface="Arial" panose="020B0604020202020204" pitchFamily="34" charset="0"/>
              </a:rPr>
              <a:t>Samples from 4 GEM foils sent to CERN: </a:t>
            </a:r>
          </a:p>
          <a:p>
            <a:pPr marL="365760"/>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Cr-GEM1</a:t>
            </a:r>
            <a:r>
              <a:rPr lang="en-US" sz="1400" dirty="0">
                <a:latin typeface="Arial" panose="020B0604020202020204" pitchFamily="34" charset="0"/>
                <a:ea typeface="Cambria Math" panose="02040503050406030204" pitchFamily="18" charset="0"/>
                <a:cs typeface="Arial" panose="020B0604020202020204" pitchFamily="34" charset="0"/>
              </a:rPr>
              <a:t>: damaged foil as 3</a:t>
            </a:r>
            <a:r>
              <a:rPr lang="en-US" sz="1400" baseline="30000" dirty="0">
                <a:latin typeface="Arial" panose="020B0604020202020204" pitchFamily="34" charset="0"/>
                <a:ea typeface="Cambria Math" panose="02040503050406030204" pitchFamily="18" charset="0"/>
                <a:cs typeface="Arial" panose="020B0604020202020204" pitchFamily="34" charset="0"/>
              </a:rPr>
              <a:t>rd</a:t>
            </a:r>
            <a:r>
              <a:rPr lang="en-US" sz="1400" dirty="0">
                <a:latin typeface="Arial" panose="020B0604020202020204" pitchFamily="34" charset="0"/>
                <a:ea typeface="Cambria Math" panose="02040503050406030204" pitchFamily="18" charset="0"/>
                <a:cs typeface="Arial" panose="020B0604020202020204" pitchFamily="34" charset="0"/>
              </a:rPr>
              <a:t> GEM in proto I </a:t>
            </a:r>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 high rate.</a:t>
            </a:r>
          </a:p>
          <a:p>
            <a:pPr marL="365760"/>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Cr-GEM2: </a:t>
            </a:r>
            <a:r>
              <a:rPr lang="en-US" sz="1400" dirty="0">
                <a:latin typeface="Arial" panose="020B0604020202020204" pitchFamily="34" charset="0"/>
                <a:ea typeface="Cambria Math" panose="02040503050406030204" pitchFamily="18" charset="0"/>
                <a:cs typeface="Arial" panose="020B0604020202020204" pitchFamily="34" charset="0"/>
              </a:rPr>
              <a:t>3</a:t>
            </a:r>
            <a:r>
              <a:rPr lang="en-US" sz="1400" baseline="30000" dirty="0">
                <a:latin typeface="Arial" panose="020B0604020202020204" pitchFamily="34" charset="0"/>
                <a:ea typeface="Cambria Math" panose="02040503050406030204" pitchFamily="18" charset="0"/>
                <a:cs typeface="Arial" panose="020B0604020202020204" pitchFamily="34" charset="0"/>
              </a:rPr>
              <a:t>rd</a:t>
            </a:r>
            <a:r>
              <a:rPr lang="en-US" sz="1400" dirty="0">
                <a:latin typeface="Arial" panose="020B0604020202020204" pitchFamily="34" charset="0"/>
                <a:ea typeface="Cambria Math" panose="02040503050406030204" pitchFamily="18" charset="0"/>
                <a:cs typeface="Arial" panose="020B0604020202020204" pitchFamily="34" charset="0"/>
              </a:rPr>
              <a:t> GEM in proto II </a:t>
            </a:r>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 long exposure</a:t>
            </a:r>
            <a:endParaRPr lang="en-US" sz="1400" u="sng" dirty="0">
              <a:latin typeface="Arial" panose="020B0604020202020204" pitchFamily="34" charset="0"/>
              <a:ea typeface="Cambria Math" panose="02040503050406030204" pitchFamily="18" charset="0"/>
              <a:cs typeface="Arial" panose="020B0604020202020204" pitchFamily="34" charset="0"/>
            </a:endParaRPr>
          </a:p>
          <a:p>
            <a:pPr marL="365760"/>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Cr-GEM3</a:t>
            </a:r>
            <a:r>
              <a:rPr lang="en-US" sz="1400" dirty="0">
                <a:latin typeface="Arial" panose="020B0604020202020204" pitchFamily="34" charset="0"/>
                <a:ea typeface="Cambria Math" panose="02040503050406030204" pitchFamily="18" charset="0"/>
                <a:cs typeface="Arial" panose="020B0604020202020204" pitchFamily="34" charset="0"/>
              </a:rPr>
              <a:t>: 2</a:t>
            </a:r>
            <a:r>
              <a:rPr lang="en-US" sz="1400" baseline="30000" dirty="0">
                <a:latin typeface="Arial" panose="020B0604020202020204" pitchFamily="34" charset="0"/>
                <a:ea typeface="Cambria Math" panose="02040503050406030204" pitchFamily="18" charset="0"/>
                <a:cs typeface="Arial" panose="020B0604020202020204" pitchFamily="34" charset="0"/>
              </a:rPr>
              <a:t>nd</a:t>
            </a:r>
            <a:r>
              <a:rPr lang="en-US" sz="1400" dirty="0">
                <a:latin typeface="Arial" panose="020B0604020202020204" pitchFamily="34" charset="0"/>
                <a:ea typeface="Cambria Math" panose="02040503050406030204" pitchFamily="18" charset="0"/>
                <a:cs typeface="Arial" panose="020B0604020202020204" pitchFamily="34" charset="0"/>
              </a:rPr>
              <a:t> GEM in 2 protos </a:t>
            </a:r>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 high rate &amp; long exposure</a:t>
            </a:r>
          </a:p>
          <a:p>
            <a:pPr marL="365760"/>
            <a:r>
              <a:rPr lang="en-US" sz="1400" dirty="0" err="1">
                <a:solidFill>
                  <a:srgbClr val="C00000"/>
                </a:solidFill>
                <a:latin typeface="Arial" panose="020B0604020202020204" pitchFamily="34" charset="0"/>
                <a:ea typeface="Cambria Math" panose="02040503050406030204" pitchFamily="18" charset="0"/>
                <a:cs typeface="Arial" panose="020B0604020202020204" pitchFamily="34" charset="0"/>
              </a:rPr>
              <a:t>std</a:t>
            </a:r>
            <a:r>
              <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rPr>
              <a:t>-GEM: </a:t>
            </a:r>
            <a:r>
              <a:rPr lang="en-US" sz="1400" dirty="0">
                <a:latin typeface="Arial" panose="020B0604020202020204" pitchFamily="34" charset="0"/>
                <a:ea typeface="Cambria Math" panose="02040503050406030204" pitchFamily="18" charset="0"/>
                <a:cs typeface="Arial" panose="020B0604020202020204" pitchFamily="34" charset="0"/>
              </a:rPr>
              <a:t>standard GEM foil with 5 µm electrode</a:t>
            </a:r>
          </a:p>
        </p:txBody>
      </p:sp>
      <p:grpSp>
        <p:nvGrpSpPr>
          <p:cNvPr id="3" name="Group 2">
            <a:extLst>
              <a:ext uri="{FF2B5EF4-FFF2-40B4-BE49-F238E27FC236}">
                <a16:creationId xmlns:a16="http://schemas.microsoft.com/office/drawing/2014/main" id="{A60383B3-931B-4442-B5EF-AA3239539239}"/>
              </a:ext>
            </a:extLst>
          </p:cNvPr>
          <p:cNvGrpSpPr>
            <a:grpSpLocks noChangeAspect="1"/>
          </p:cNvGrpSpPr>
          <p:nvPr/>
        </p:nvGrpSpPr>
        <p:grpSpPr>
          <a:xfrm>
            <a:off x="5105400" y="685800"/>
            <a:ext cx="6858000" cy="5727943"/>
            <a:chOff x="4678680" y="2882056"/>
            <a:chExt cx="4389120" cy="3665883"/>
          </a:xfrm>
          <a:solidFill>
            <a:schemeClr val="bg1"/>
          </a:solidFill>
        </p:grpSpPr>
        <p:grpSp>
          <p:nvGrpSpPr>
            <p:cNvPr id="70" name="Group 69">
              <a:extLst>
                <a:ext uri="{FF2B5EF4-FFF2-40B4-BE49-F238E27FC236}">
                  <a16:creationId xmlns:a16="http://schemas.microsoft.com/office/drawing/2014/main" id="{54DB3F63-05AB-4388-8BC1-ED36CE482E11}"/>
                </a:ext>
              </a:extLst>
            </p:cNvPr>
            <p:cNvGrpSpPr/>
            <p:nvPr/>
          </p:nvGrpSpPr>
          <p:grpSpPr>
            <a:xfrm>
              <a:off x="4678680" y="2882056"/>
              <a:ext cx="4389120" cy="3665883"/>
              <a:chOff x="4724400" y="2849478"/>
              <a:chExt cx="4389120" cy="3665883"/>
            </a:xfrm>
            <a:grpFill/>
          </p:grpSpPr>
          <p:sp>
            <p:nvSpPr>
              <p:cNvPr id="45" name="TextBox 44">
                <a:extLst>
                  <a:ext uri="{FF2B5EF4-FFF2-40B4-BE49-F238E27FC236}">
                    <a16:creationId xmlns:a16="http://schemas.microsoft.com/office/drawing/2014/main" id="{B8F782C4-6B87-488B-8003-B5754F78D8B3}"/>
                  </a:ext>
                </a:extLst>
              </p:cNvPr>
              <p:cNvSpPr txBox="1"/>
              <p:nvPr/>
            </p:nvSpPr>
            <p:spPr>
              <a:xfrm>
                <a:off x="4760416" y="2849478"/>
                <a:ext cx="4237720" cy="217966"/>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Good foil (Cr-GEM3)</a:t>
                </a:r>
              </a:p>
            </p:txBody>
          </p:sp>
          <p:grpSp>
            <p:nvGrpSpPr>
              <p:cNvPr id="59" name="Group 58">
                <a:extLst>
                  <a:ext uri="{FF2B5EF4-FFF2-40B4-BE49-F238E27FC236}">
                    <a16:creationId xmlns:a16="http://schemas.microsoft.com/office/drawing/2014/main" id="{8D0A8BB5-D0C7-4E25-A1D6-9032F5D3EC7B}"/>
                  </a:ext>
                </a:extLst>
              </p:cNvPr>
              <p:cNvGrpSpPr/>
              <p:nvPr/>
            </p:nvGrpSpPr>
            <p:grpSpPr>
              <a:xfrm>
                <a:off x="7009336" y="4935483"/>
                <a:ext cx="2090014" cy="1579878"/>
                <a:chOff x="7475239" y="3468051"/>
                <a:chExt cx="2024456" cy="1518341"/>
              </a:xfrm>
              <a:grpFill/>
            </p:grpSpPr>
            <p:pic>
              <p:nvPicPr>
                <p:cNvPr id="33" name="Picture 32">
                  <a:extLst>
                    <a:ext uri="{FF2B5EF4-FFF2-40B4-BE49-F238E27FC236}">
                      <a16:creationId xmlns:a16="http://schemas.microsoft.com/office/drawing/2014/main" id="{9E1135C0-01DC-41F5-818C-2E7791383A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5239" y="3468051"/>
                  <a:ext cx="2024456" cy="1518341"/>
                </a:xfrm>
                <a:prstGeom prst="rect">
                  <a:avLst/>
                </a:prstGeom>
                <a:grpFill/>
                <a:ln w="19050">
                  <a:solidFill>
                    <a:srgbClr val="0000FF"/>
                  </a:solidFill>
                </a:ln>
              </p:spPr>
            </p:pic>
            <p:cxnSp>
              <p:nvCxnSpPr>
                <p:cNvPr id="34" name="Straight Connector 33">
                  <a:extLst>
                    <a:ext uri="{FF2B5EF4-FFF2-40B4-BE49-F238E27FC236}">
                      <a16:creationId xmlns:a16="http://schemas.microsoft.com/office/drawing/2014/main" id="{0C8D086F-F558-4E9A-A2F7-1BA82A2D03BF}"/>
                    </a:ext>
                  </a:extLst>
                </p:cNvPr>
                <p:cNvCxnSpPr>
                  <a:cxnSpLocks/>
                </p:cNvCxnSpPr>
                <p:nvPr/>
              </p:nvCxnSpPr>
              <p:spPr>
                <a:xfrm rot="16200000">
                  <a:off x="7988945" y="4033589"/>
                  <a:ext cx="237874" cy="0"/>
                </a:xfrm>
                <a:prstGeom prst="line">
                  <a:avLst/>
                </a:prstGeom>
                <a:grpFill/>
                <a:ln w="19050">
                  <a:solidFill>
                    <a:srgbClr val="0000FF"/>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32335660-A6E2-46E6-B608-362B7D89F89D}"/>
                    </a:ext>
                  </a:extLst>
                </p:cNvPr>
                <p:cNvSpPr txBox="1"/>
                <p:nvPr/>
              </p:nvSpPr>
              <p:spPr>
                <a:xfrm>
                  <a:off x="8150057" y="3892968"/>
                  <a:ext cx="584272" cy="209476"/>
                </a:xfrm>
                <a:prstGeom prst="rect">
                  <a:avLst/>
                </a:prstGeom>
                <a:noFill/>
              </p:spPr>
              <p:txBody>
                <a:bodyPr wrap="none" rtlCol="0">
                  <a:spAutoFit/>
                </a:bodyPr>
                <a:lstStyle/>
                <a:p>
                  <a:r>
                    <a:rPr lang="en-US" sz="1200" dirty="0">
                      <a:solidFill>
                        <a:srgbClr val="0000FF"/>
                      </a:solidFill>
                      <a:latin typeface="Times New Roman" panose="02020603050405020304" pitchFamily="18" charset="0"/>
                      <a:cs typeface="Times New Roman" panose="02020603050405020304" pitchFamily="18" charset="0"/>
                    </a:rPr>
                    <a:t>205.9 nm</a:t>
                  </a:r>
                </a:p>
              </p:txBody>
            </p:sp>
          </p:grpSp>
          <p:pic>
            <p:nvPicPr>
              <p:cNvPr id="36" name="Picture 35">
                <a:extLst>
                  <a:ext uri="{FF2B5EF4-FFF2-40B4-BE49-F238E27FC236}">
                    <a16:creationId xmlns:a16="http://schemas.microsoft.com/office/drawing/2014/main" id="{6DF6EE94-E587-41AE-AD94-5CE7C46D0C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0416" y="4935483"/>
                <a:ext cx="2090014" cy="1579878"/>
              </a:xfrm>
              <a:prstGeom prst="rect">
                <a:avLst/>
              </a:prstGeom>
              <a:grpFill/>
            </p:spPr>
          </p:pic>
          <p:sp>
            <p:nvSpPr>
              <p:cNvPr id="37" name="Rectangle 36">
                <a:extLst>
                  <a:ext uri="{FF2B5EF4-FFF2-40B4-BE49-F238E27FC236}">
                    <a16:creationId xmlns:a16="http://schemas.microsoft.com/office/drawing/2014/main" id="{A402C9E1-A5AA-4E21-BA3B-09DBD8DD2C8E}"/>
                  </a:ext>
                </a:extLst>
              </p:cNvPr>
              <p:cNvSpPr/>
              <p:nvPr/>
            </p:nvSpPr>
            <p:spPr>
              <a:xfrm>
                <a:off x="5194202" y="5501838"/>
                <a:ext cx="52251" cy="43885"/>
              </a:xfrm>
              <a:prstGeom prst="rect">
                <a:avLst/>
              </a:prstGeom>
              <a:no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Times New Roman" panose="02020603050405020304" pitchFamily="18" charset="0"/>
                  <a:cs typeface="Times New Roman" panose="02020603050405020304" pitchFamily="18" charset="0"/>
                </a:endParaRPr>
              </a:p>
            </p:txBody>
          </p:sp>
          <p:cxnSp>
            <p:nvCxnSpPr>
              <p:cNvPr id="38" name="Straight Connector 37">
                <a:extLst>
                  <a:ext uri="{FF2B5EF4-FFF2-40B4-BE49-F238E27FC236}">
                    <a16:creationId xmlns:a16="http://schemas.microsoft.com/office/drawing/2014/main" id="{9C823426-F679-456C-9435-380E207C3340}"/>
                  </a:ext>
                </a:extLst>
              </p:cNvPr>
              <p:cNvCxnSpPr>
                <a:cxnSpLocks/>
              </p:cNvCxnSpPr>
              <p:nvPr/>
            </p:nvCxnSpPr>
            <p:spPr>
              <a:xfrm flipV="1">
                <a:off x="5264984" y="4920422"/>
                <a:ext cx="1770695" cy="586913"/>
              </a:xfrm>
              <a:prstGeom prst="line">
                <a:avLst/>
              </a:prstGeom>
              <a:grpFill/>
              <a:ln w="127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A52E520-DA91-4AF0-8B62-3B222225FB08}"/>
                  </a:ext>
                </a:extLst>
              </p:cNvPr>
              <p:cNvCxnSpPr>
                <a:cxnSpLocks/>
              </p:cNvCxnSpPr>
              <p:nvPr/>
            </p:nvCxnSpPr>
            <p:spPr>
              <a:xfrm>
                <a:off x="5237988" y="5545723"/>
                <a:ext cx="1771348" cy="969638"/>
              </a:xfrm>
              <a:prstGeom prst="line">
                <a:avLst/>
              </a:prstGeom>
              <a:grpFill/>
              <a:ln w="12700">
                <a:solidFill>
                  <a:srgbClr val="0000FF"/>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AC2C8B7D-C2A6-4A4A-AF52-D7EF7416BD70}"/>
                  </a:ext>
                </a:extLst>
              </p:cNvPr>
              <p:cNvSpPr txBox="1"/>
              <p:nvPr/>
            </p:nvSpPr>
            <p:spPr>
              <a:xfrm>
                <a:off x="4741884" y="4705712"/>
                <a:ext cx="4371636" cy="217966"/>
              </a:xfrm>
              <a:prstGeom prst="rect">
                <a:avLst/>
              </a:prstGeom>
              <a:noFill/>
            </p:spPr>
            <p:txBody>
              <a:bodyPr wrap="square" rtlCol="0">
                <a:spAutoFit/>
              </a:bodyPr>
              <a:lstStyle/>
              <a:p>
                <a:pPr algn="ctr"/>
                <a:r>
                  <a:rPr lang="en-US" sz="1200" b="1" dirty="0">
                    <a:latin typeface="Times New Roman" panose="02020603050405020304" pitchFamily="18" charset="0"/>
                    <a:cs typeface="Times New Roman" panose="02020603050405020304" pitchFamily="18" charset="0"/>
                  </a:rPr>
                  <a:t>Cross section of Cr-GEM hole and thickness of Cr layer</a:t>
                </a:r>
              </a:p>
            </p:txBody>
          </p:sp>
          <p:pic>
            <p:nvPicPr>
              <p:cNvPr id="29" name="Picture 28">
                <a:extLst>
                  <a:ext uri="{FF2B5EF4-FFF2-40B4-BE49-F238E27FC236}">
                    <a16:creationId xmlns:a16="http://schemas.microsoft.com/office/drawing/2014/main" id="{3CA8A5AD-70B4-4D9A-B993-21E72C1550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1884" y="3067114"/>
                <a:ext cx="2090014" cy="1579878"/>
              </a:xfrm>
              <a:prstGeom prst="rect">
                <a:avLst/>
              </a:prstGeom>
              <a:grpFill/>
            </p:spPr>
          </p:pic>
          <p:cxnSp>
            <p:nvCxnSpPr>
              <p:cNvPr id="30" name="Straight Connector 29">
                <a:extLst>
                  <a:ext uri="{FF2B5EF4-FFF2-40B4-BE49-F238E27FC236}">
                    <a16:creationId xmlns:a16="http://schemas.microsoft.com/office/drawing/2014/main" id="{168608BA-B179-477D-9B08-163CA53F6467}"/>
                  </a:ext>
                </a:extLst>
              </p:cNvPr>
              <p:cNvCxnSpPr>
                <a:cxnSpLocks/>
              </p:cNvCxnSpPr>
              <p:nvPr/>
            </p:nvCxnSpPr>
            <p:spPr>
              <a:xfrm>
                <a:off x="5760874" y="3362423"/>
                <a:ext cx="940506" cy="0"/>
              </a:xfrm>
              <a:prstGeom prst="line">
                <a:avLst/>
              </a:prstGeom>
              <a:grpFill/>
              <a:ln w="12700">
                <a:solidFill>
                  <a:srgbClr val="0000FF"/>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E8C732DF-EB5A-4E57-BF8C-F838F9FC5A57}"/>
                  </a:ext>
                </a:extLst>
              </p:cNvPr>
              <p:cNvSpPr>
                <a:spLocks noChangeAspect="1"/>
              </p:cNvSpPr>
              <p:nvPr/>
            </p:nvSpPr>
            <p:spPr>
              <a:xfrm>
                <a:off x="5326392" y="3365535"/>
                <a:ext cx="940506" cy="947927"/>
              </a:xfrm>
              <a:prstGeom prst="ellipse">
                <a:avLst/>
              </a:prstGeom>
              <a:no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0FD8BC31-2549-4691-814C-AEDC94954754}"/>
                  </a:ext>
                </a:extLst>
              </p:cNvPr>
              <p:cNvSpPr txBox="1"/>
              <p:nvPr/>
            </p:nvSpPr>
            <p:spPr>
              <a:xfrm rot="5400000">
                <a:off x="6285203" y="3716495"/>
                <a:ext cx="551475" cy="217966"/>
              </a:xfrm>
              <a:prstGeom prst="rect">
                <a:avLst/>
              </a:prstGeom>
              <a:noFill/>
            </p:spPr>
            <p:txBody>
              <a:bodyPr wrap="none" rtlCol="0">
                <a:spAutoFit/>
              </a:bodyPr>
              <a:lstStyle/>
              <a:p>
                <a:r>
                  <a:rPr lang="en-US" sz="1200" dirty="0">
                    <a:solidFill>
                      <a:srgbClr val="0000FF"/>
                    </a:solidFill>
                    <a:latin typeface="Times New Roman" panose="02020603050405020304" pitchFamily="18" charset="0"/>
                    <a:cs typeface="Times New Roman" panose="02020603050405020304" pitchFamily="18" charset="0"/>
                  </a:rPr>
                  <a:t>69.2 µm</a:t>
                </a:r>
              </a:p>
            </p:txBody>
          </p:sp>
          <p:sp>
            <p:nvSpPr>
              <p:cNvPr id="40" name="TextBox 39">
                <a:extLst>
                  <a:ext uri="{FF2B5EF4-FFF2-40B4-BE49-F238E27FC236}">
                    <a16:creationId xmlns:a16="http://schemas.microsoft.com/office/drawing/2014/main" id="{96F7390C-094D-4FAA-B2DA-84DFA8CE7C11}"/>
                  </a:ext>
                </a:extLst>
              </p:cNvPr>
              <p:cNvSpPr txBox="1"/>
              <p:nvPr/>
            </p:nvSpPr>
            <p:spPr>
              <a:xfrm>
                <a:off x="4724400" y="3079471"/>
                <a:ext cx="1018990" cy="217966"/>
              </a:xfrm>
              <a:prstGeom prst="rect">
                <a:avLst/>
              </a:prstGeom>
              <a:noFill/>
            </p:spPr>
            <p:txBody>
              <a:bodyPr wrap="square" rtlCol="0">
                <a:spAutoFit/>
              </a:bodyPr>
              <a:lstStyle/>
              <a:p>
                <a:pPr algn="ctr"/>
                <a:r>
                  <a:rPr lang="en-US" sz="1200" dirty="0">
                    <a:solidFill>
                      <a:srgbClr val="FF0000"/>
                    </a:solidFill>
                    <a:latin typeface="Times New Roman" panose="02020603050405020304" pitchFamily="18" charset="0"/>
                    <a:cs typeface="Times New Roman" panose="02020603050405020304" pitchFamily="18" charset="0"/>
                  </a:rPr>
                  <a:t>Inner hole</a:t>
                </a:r>
              </a:p>
            </p:txBody>
          </p:sp>
          <p:cxnSp>
            <p:nvCxnSpPr>
              <p:cNvPr id="52" name="Straight Connector 51">
                <a:extLst>
                  <a:ext uri="{FF2B5EF4-FFF2-40B4-BE49-F238E27FC236}">
                    <a16:creationId xmlns:a16="http://schemas.microsoft.com/office/drawing/2014/main" id="{6D2981C5-FF1F-404D-9ABE-7CF31770C78F}"/>
                  </a:ext>
                </a:extLst>
              </p:cNvPr>
              <p:cNvCxnSpPr>
                <a:cxnSpLocks/>
              </p:cNvCxnSpPr>
              <p:nvPr/>
            </p:nvCxnSpPr>
            <p:spPr>
              <a:xfrm>
                <a:off x="5760720" y="4320394"/>
                <a:ext cx="940506" cy="0"/>
              </a:xfrm>
              <a:prstGeom prst="line">
                <a:avLst/>
              </a:prstGeom>
              <a:grpFill/>
              <a:ln w="12700">
                <a:solidFill>
                  <a:srgbClr val="0000FF"/>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5EB6923-F1DB-4D4E-8C66-7B59295A9529}"/>
                  </a:ext>
                </a:extLst>
              </p:cNvPr>
              <p:cNvCxnSpPr>
                <a:cxnSpLocks/>
              </p:cNvCxnSpPr>
              <p:nvPr/>
            </p:nvCxnSpPr>
            <p:spPr>
              <a:xfrm rot="16200000">
                <a:off x="5947786" y="3846430"/>
                <a:ext cx="947927" cy="0"/>
              </a:xfrm>
              <a:prstGeom prst="line">
                <a:avLst/>
              </a:prstGeom>
              <a:grpFill/>
              <a:ln w="12700">
                <a:solidFill>
                  <a:srgbClr val="0000FF"/>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E3A5C6B3-FBF6-4845-9357-16C544CDE0B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09336" y="3074506"/>
                <a:ext cx="2090014" cy="1567510"/>
              </a:xfrm>
              <a:prstGeom prst="rect">
                <a:avLst/>
              </a:prstGeom>
              <a:grpFill/>
            </p:spPr>
          </p:pic>
          <p:sp>
            <p:nvSpPr>
              <p:cNvPr id="64" name="TextBox 63">
                <a:extLst>
                  <a:ext uri="{FF2B5EF4-FFF2-40B4-BE49-F238E27FC236}">
                    <a16:creationId xmlns:a16="http://schemas.microsoft.com/office/drawing/2014/main" id="{EFECEF98-6B2A-4E24-8F89-D8DDF34077E4}"/>
                  </a:ext>
                </a:extLst>
              </p:cNvPr>
              <p:cNvSpPr txBox="1"/>
              <p:nvPr/>
            </p:nvSpPr>
            <p:spPr>
              <a:xfrm>
                <a:off x="5924092" y="3079471"/>
                <a:ext cx="925290" cy="217966"/>
              </a:xfrm>
              <a:prstGeom prst="rect">
                <a:avLst/>
              </a:prstGeom>
              <a:noFill/>
            </p:spPr>
            <p:txBody>
              <a:bodyPr wrap="square" rtlCol="0">
                <a:spAutoFit/>
              </a:bodyPr>
              <a:lstStyle/>
              <a:p>
                <a:pPr algn="ctr"/>
                <a:r>
                  <a:rPr lang="en-US" sz="1200" dirty="0">
                    <a:solidFill>
                      <a:srgbClr val="0000FF"/>
                    </a:solidFill>
                    <a:latin typeface="Times New Roman" panose="02020603050405020304" pitchFamily="18" charset="0"/>
                    <a:cs typeface="Times New Roman" panose="02020603050405020304" pitchFamily="18" charset="0"/>
                  </a:rPr>
                  <a:t>Outer hole</a:t>
                </a:r>
              </a:p>
            </p:txBody>
          </p:sp>
        </p:grpSp>
        <p:sp>
          <p:nvSpPr>
            <p:cNvPr id="47" name="Rectangle 46">
              <a:extLst>
                <a:ext uri="{FF2B5EF4-FFF2-40B4-BE49-F238E27FC236}">
                  <a16:creationId xmlns:a16="http://schemas.microsoft.com/office/drawing/2014/main" id="{8AD1BE0E-9F86-4995-9059-E64BB24AF38F}"/>
                </a:ext>
              </a:extLst>
            </p:cNvPr>
            <p:cNvSpPr/>
            <p:nvPr/>
          </p:nvSpPr>
          <p:spPr>
            <a:xfrm>
              <a:off x="7010400" y="5955721"/>
              <a:ext cx="1945277" cy="363277"/>
            </a:xfrm>
            <a:prstGeom prst="rect">
              <a:avLst/>
            </a:prstGeom>
            <a:noFill/>
          </p:spPr>
          <p:txBody>
            <a:bodyPr wrap="square">
              <a:spAutoFit/>
            </a:bodyPr>
            <a:lstStyle/>
            <a:p>
              <a:pPr marL="182880"/>
              <a:r>
                <a:rPr lang="en-US" sz="1200" dirty="0">
                  <a:solidFill>
                    <a:srgbClr val="0000FF"/>
                  </a:solidFill>
                  <a:latin typeface="Times New Roman" panose="02020603050405020304" pitchFamily="18" charset="0"/>
                  <a:cs typeface="Times New Roman" panose="02020603050405020304" pitchFamily="18" charset="0"/>
                </a:rPr>
                <a:t>Cr layer 2 × thicker than original assumption</a:t>
              </a:r>
            </a:p>
          </p:txBody>
        </p:sp>
        <p:grpSp>
          <p:nvGrpSpPr>
            <p:cNvPr id="15" name="Group 14">
              <a:extLst>
                <a:ext uri="{FF2B5EF4-FFF2-40B4-BE49-F238E27FC236}">
                  <a16:creationId xmlns:a16="http://schemas.microsoft.com/office/drawing/2014/main" id="{D794116B-78DA-45A2-9A77-593C07DEDC4A}"/>
                </a:ext>
              </a:extLst>
            </p:cNvPr>
            <p:cNvGrpSpPr/>
            <p:nvPr/>
          </p:nvGrpSpPr>
          <p:grpSpPr>
            <a:xfrm flipH="1">
              <a:off x="4838277" y="3557017"/>
              <a:ext cx="1285594" cy="716213"/>
              <a:chOff x="7824405" y="3696575"/>
              <a:chExt cx="1285594" cy="716213"/>
            </a:xfrm>
            <a:grpFill/>
          </p:grpSpPr>
          <p:cxnSp>
            <p:nvCxnSpPr>
              <p:cNvPr id="48" name="Straight Connector 47">
                <a:extLst>
                  <a:ext uri="{FF2B5EF4-FFF2-40B4-BE49-F238E27FC236}">
                    <a16:creationId xmlns:a16="http://schemas.microsoft.com/office/drawing/2014/main" id="{9DF310A8-11E6-40EA-B312-1D6940ABD6DA}"/>
                  </a:ext>
                </a:extLst>
              </p:cNvPr>
              <p:cNvCxnSpPr>
                <a:cxnSpLocks/>
              </p:cNvCxnSpPr>
              <p:nvPr/>
            </p:nvCxnSpPr>
            <p:spPr>
              <a:xfrm rot="16200000">
                <a:off x="8404894" y="4054681"/>
                <a:ext cx="716212" cy="0"/>
              </a:xfrm>
              <a:prstGeom prst="line">
                <a:avLst/>
              </a:prstGeom>
              <a:grpFill/>
              <a:ln w="12700">
                <a:solidFill>
                  <a:srgbClr val="FF0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E5CE71BE-08FE-42F9-956D-B846D5662726}"/>
                  </a:ext>
                </a:extLst>
              </p:cNvPr>
              <p:cNvSpPr>
                <a:spLocks noChangeAspect="1"/>
              </p:cNvSpPr>
              <p:nvPr/>
            </p:nvSpPr>
            <p:spPr>
              <a:xfrm>
                <a:off x="7824405" y="3696576"/>
                <a:ext cx="710605" cy="716212"/>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Times New Roman" panose="02020603050405020304" pitchFamily="18" charset="0"/>
                  <a:cs typeface="Times New Roman" panose="02020603050405020304" pitchFamily="18" charset="0"/>
                </a:endParaRPr>
              </a:p>
            </p:txBody>
          </p:sp>
          <p:sp>
            <p:nvSpPr>
              <p:cNvPr id="50" name="TextBox 49">
                <a:extLst>
                  <a:ext uri="{FF2B5EF4-FFF2-40B4-BE49-F238E27FC236}">
                    <a16:creationId xmlns:a16="http://schemas.microsoft.com/office/drawing/2014/main" id="{75F6DD8F-F27D-4C13-95E4-81F887E78F4C}"/>
                  </a:ext>
                </a:extLst>
              </p:cNvPr>
              <p:cNvSpPr txBox="1"/>
              <p:nvPr/>
            </p:nvSpPr>
            <p:spPr>
              <a:xfrm rot="5400000">
                <a:off x="8725278" y="3934255"/>
                <a:ext cx="551475" cy="217966"/>
              </a:xfrm>
              <a:prstGeom prst="rect">
                <a:avLst/>
              </a:prstGeom>
              <a:noFill/>
            </p:spPr>
            <p:txBody>
              <a:bodyPr wrap="non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52.8 µm</a:t>
                </a:r>
              </a:p>
            </p:txBody>
          </p:sp>
          <p:cxnSp>
            <p:nvCxnSpPr>
              <p:cNvPr id="51" name="Straight Connector 50">
                <a:extLst>
                  <a:ext uri="{FF2B5EF4-FFF2-40B4-BE49-F238E27FC236}">
                    <a16:creationId xmlns:a16="http://schemas.microsoft.com/office/drawing/2014/main" id="{453817D3-4F01-43E3-9B00-950E76B8F4EE}"/>
                  </a:ext>
                </a:extLst>
              </p:cNvPr>
              <p:cNvCxnSpPr>
                <a:cxnSpLocks/>
              </p:cNvCxnSpPr>
              <p:nvPr/>
            </p:nvCxnSpPr>
            <p:spPr>
              <a:xfrm>
                <a:off x="8161018" y="3696576"/>
                <a:ext cx="940506" cy="0"/>
              </a:xfrm>
              <a:prstGeom prst="line">
                <a:avLst/>
              </a:prstGeom>
              <a:grpFill/>
              <a:ln w="12700">
                <a:solidFill>
                  <a:srgbClr val="FF0000"/>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4C5DC00-C8DD-4D2C-B925-FDC4570889AC}"/>
                  </a:ext>
                </a:extLst>
              </p:cNvPr>
              <p:cNvCxnSpPr>
                <a:cxnSpLocks/>
              </p:cNvCxnSpPr>
              <p:nvPr/>
            </p:nvCxnSpPr>
            <p:spPr>
              <a:xfrm>
                <a:off x="8121815" y="4412787"/>
                <a:ext cx="940506" cy="0"/>
              </a:xfrm>
              <a:prstGeom prst="line">
                <a:avLst/>
              </a:prstGeom>
              <a:grpFill/>
              <a:ln w="12700">
                <a:solidFill>
                  <a:srgbClr val="FF0000"/>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grpSp>
        <p:sp>
          <p:nvSpPr>
            <p:cNvPr id="43" name="Rectangle 42">
              <a:extLst>
                <a:ext uri="{FF2B5EF4-FFF2-40B4-BE49-F238E27FC236}">
                  <a16:creationId xmlns:a16="http://schemas.microsoft.com/office/drawing/2014/main" id="{136F5EA3-ED2A-48A2-9E78-26FC6A2B42E9}"/>
                </a:ext>
              </a:extLst>
            </p:cNvPr>
            <p:cNvSpPr/>
            <p:nvPr/>
          </p:nvSpPr>
          <p:spPr>
            <a:xfrm>
              <a:off x="6920034" y="3119735"/>
              <a:ext cx="2147765" cy="363277"/>
            </a:xfrm>
            <a:prstGeom prst="rect">
              <a:avLst/>
            </a:prstGeom>
            <a:noFill/>
          </p:spPr>
          <p:txBody>
            <a:bodyPr wrap="square">
              <a:spAutoFit/>
            </a:bodyPr>
            <a:lstStyle/>
            <a:p>
              <a:pPr marL="91440"/>
              <a:r>
                <a:rPr lang="en-US" sz="1200" dirty="0">
                  <a:solidFill>
                    <a:srgbClr val="00FFCC"/>
                  </a:solidFill>
                  <a:latin typeface="Times New Roman" panose="02020603050405020304" pitchFamily="18" charset="0"/>
                  <a:cs typeface="Times New Roman" panose="02020603050405020304" pitchFamily="18" charset="0"/>
                </a:rPr>
                <a:t>Cross section of a hole at the boundary between Cr and Cu</a:t>
              </a:r>
            </a:p>
          </p:txBody>
        </p:sp>
      </p:grpSp>
    </p:spTree>
    <p:extLst>
      <p:ext uri="{BB962C8B-B14F-4D97-AF65-F5344CB8AC3E}">
        <p14:creationId xmlns:p14="http://schemas.microsoft.com/office/powerpoint/2010/main" val="782227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43</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1524000" y="-1"/>
            <a:ext cx="9144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eRD6 Consortium: </a:t>
            </a:r>
            <a:r>
              <a:rPr lang="en-US" sz="2400" dirty="0">
                <a:solidFill>
                  <a:schemeClr val="tx2"/>
                </a:solidFill>
                <a:latin typeface="Arial" panose="020B0604020202020204" pitchFamily="34" charset="0"/>
                <a:cs typeface="Arial" panose="020B0604020202020204" pitchFamily="34" charset="0"/>
              </a:rPr>
              <a:t>What was achieved the past period</a:t>
            </a:r>
          </a:p>
        </p:txBody>
      </p:sp>
      <p:sp>
        <p:nvSpPr>
          <p:cNvPr id="11" name="Rectangle 10">
            <a:extLst>
              <a:ext uri="{FF2B5EF4-FFF2-40B4-BE49-F238E27FC236}">
                <a16:creationId xmlns:a16="http://schemas.microsoft.com/office/drawing/2014/main" id="{63E8E2AF-9BEC-4800-B4BA-1A09A5A5422C}"/>
              </a:ext>
            </a:extLst>
          </p:cNvPr>
          <p:cNvSpPr/>
          <p:nvPr/>
        </p:nvSpPr>
        <p:spPr>
          <a:xfrm>
            <a:off x="0" y="690818"/>
            <a:ext cx="12192000" cy="6352829"/>
          </a:xfrm>
          <a:prstGeom prst="rect">
            <a:avLst/>
          </a:prstGeom>
        </p:spPr>
        <p:txBody>
          <a:bodyPr wrap="square">
            <a:spAutoFit/>
          </a:bodyPr>
          <a:lstStyle/>
          <a:p>
            <a:pPr marL="171442" indent="-171442" algn="just">
              <a:lnSpc>
                <a:spcPts val="2000"/>
              </a:lnSpc>
              <a:spcBef>
                <a:spcPts val="1200"/>
              </a:spcBef>
              <a:buFont typeface="Wingdings" panose="05000000000000000000" pitchFamily="2" charset="2"/>
              <a:buChar char="v"/>
            </a:pPr>
            <a:r>
              <a:rPr lang="en-US" sz="1400" b="1" dirty="0">
                <a:solidFill>
                  <a:schemeClr val="tx2"/>
                </a:solidFill>
                <a:latin typeface="Arial" panose="020B0604020202020204" pitchFamily="34" charset="0"/>
                <a:cs typeface="Arial" panose="020B0604020202020204" pitchFamily="34" charset="0"/>
              </a:rPr>
              <a:t>Brookhaven National Laboratory (BNL)</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Optimization of the zigzag pad readout pattern parameters, fabrication of PCB with this readout pattern and measurement of the position resolution</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Refining the analysis of the beam test results from TPC-C prototype, </a:t>
            </a:r>
            <a:r>
              <a:rPr lang="en-US" sz="1400" b="1" i="1" dirty="0">
                <a:latin typeface="Arial" panose="020B0604020202020204" pitchFamily="34" charset="0"/>
                <a:cs typeface="Arial" panose="020B0604020202020204" pitchFamily="34" charset="0"/>
              </a:rPr>
              <a:t>(in collaboration with SBU)</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Draft paper for submission to IEEE TNS</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Initial results from TPC gas studies </a:t>
            </a:r>
          </a:p>
          <a:p>
            <a:pPr marL="171442" indent="-171442" algn="just">
              <a:lnSpc>
                <a:spcPts val="2000"/>
              </a:lnSpc>
              <a:spcBef>
                <a:spcPts val="601"/>
              </a:spcBef>
              <a:buFont typeface="Wingdings" panose="05000000000000000000" pitchFamily="2" charset="2"/>
              <a:buChar char="v"/>
            </a:pPr>
            <a:r>
              <a:rPr lang="en-US" sz="1400" b="1" dirty="0">
                <a:solidFill>
                  <a:srgbClr val="1F497D"/>
                </a:solidFill>
                <a:latin typeface="Arial" panose="020B0604020202020204" pitchFamily="34" charset="0"/>
                <a:cs typeface="Arial" panose="020B0604020202020204" pitchFamily="34" charset="0"/>
              </a:rPr>
              <a:t>Florida Institute Of Technology (FIT)</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Inspection of the zigzag structure under a microscope of large readout board and HV test of the common GEM foil </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In-home production of the outer carbon fiber frames completed and mechanically tested and validated</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Manuscript on the performance of improved zigzag structures in preparation for NIM A</a:t>
            </a:r>
          </a:p>
          <a:p>
            <a:pPr marL="171442" indent="-171442" algn="just">
              <a:lnSpc>
                <a:spcPts val="2000"/>
              </a:lnSpc>
              <a:spcBef>
                <a:spcPts val="601"/>
              </a:spcBef>
              <a:buFont typeface="Wingdings" panose="05000000000000000000" pitchFamily="2" charset="2"/>
              <a:buChar char="v"/>
            </a:pPr>
            <a:r>
              <a:rPr lang="en-US" sz="1400" b="1" dirty="0">
                <a:solidFill>
                  <a:srgbClr val="1F497D"/>
                </a:solidFill>
                <a:latin typeface="Arial" panose="020B0604020202020204" pitchFamily="34" charset="0"/>
                <a:cs typeface="Arial" panose="020B0604020202020204" pitchFamily="34" charset="0"/>
              </a:rPr>
              <a:t>INFN Trieste</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Test of novel materials for the THGEM PCB</a:t>
            </a:r>
          </a:p>
          <a:p>
            <a:pPr marL="354312" lvl="1"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Development of resistive MM by discrete elements with miniaturized pad size</a:t>
            </a:r>
          </a:p>
          <a:p>
            <a:pPr marL="171442" indent="-171442" algn="just">
              <a:lnSpc>
                <a:spcPts val="2000"/>
              </a:lnSpc>
              <a:spcBef>
                <a:spcPts val="601"/>
              </a:spcBef>
              <a:buFont typeface="Wingdings" panose="05000000000000000000" pitchFamily="2" charset="2"/>
              <a:buChar char="v"/>
            </a:pPr>
            <a:r>
              <a:rPr lang="en-US" sz="1400" b="1" dirty="0">
                <a:solidFill>
                  <a:srgbClr val="1F497D"/>
                </a:solidFill>
                <a:latin typeface="Arial" panose="020B0604020202020204" pitchFamily="34" charset="0"/>
                <a:cs typeface="Arial" panose="020B0604020202020204" pitchFamily="34" charset="0"/>
              </a:rPr>
              <a:t>Stony Brook University (SBU)</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Procurement of all needed equipment for the upgrade of existing </a:t>
            </a:r>
            <a:r>
              <a:rPr lang="en-US" sz="1400" dirty="0" err="1">
                <a:latin typeface="Arial" panose="020B0604020202020204" pitchFamily="34" charset="0"/>
                <a:cs typeface="Arial" panose="020B0604020202020204" pitchFamily="34" charset="0"/>
              </a:rPr>
              <a:t>CsI</a:t>
            </a:r>
            <a:r>
              <a:rPr lang="en-US" sz="1400" dirty="0">
                <a:latin typeface="Arial" panose="020B0604020202020204" pitchFamily="34" charset="0"/>
                <a:cs typeface="Arial" panose="020B0604020202020204" pitchFamily="34" charset="0"/>
              </a:rPr>
              <a:t> evaporator</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Preparation of the evaporation equipment to be installed into the evaporator</a:t>
            </a:r>
          </a:p>
          <a:p>
            <a:pPr marL="171442" indent="-171442" algn="just">
              <a:lnSpc>
                <a:spcPts val="2000"/>
              </a:lnSpc>
              <a:spcBef>
                <a:spcPts val="601"/>
              </a:spcBef>
              <a:buFont typeface="Wingdings" panose="05000000000000000000" pitchFamily="2" charset="2"/>
              <a:buChar char="v"/>
            </a:pPr>
            <a:r>
              <a:rPr lang="en-US" sz="1400" b="1" dirty="0">
                <a:solidFill>
                  <a:srgbClr val="1F497D"/>
                </a:solidFill>
                <a:latin typeface="Arial" panose="020B0604020202020204" pitchFamily="34" charset="0"/>
                <a:cs typeface="Arial" panose="020B0604020202020204" pitchFamily="34" charset="0"/>
              </a:rPr>
              <a:t>University Of Virginia (UVa)</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Aging test of Cr-GEM with x-ray and validation of double zebra connection scheme on small GEM prototype</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Finalize large U-V strips readout and zebra connection and support frame design. </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Production of the board and the zebra connection pieces is ongoing at CERN.</a:t>
            </a:r>
          </a:p>
          <a:p>
            <a:pPr marL="171442" indent="-171442" algn="just">
              <a:lnSpc>
                <a:spcPts val="2000"/>
              </a:lnSpc>
              <a:spcBef>
                <a:spcPts val="601"/>
              </a:spcBef>
              <a:buFont typeface="Wingdings" panose="05000000000000000000" pitchFamily="2" charset="2"/>
              <a:buChar char="v"/>
            </a:pPr>
            <a:r>
              <a:rPr lang="en-US" sz="1400" b="1" dirty="0">
                <a:solidFill>
                  <a:srgbClr val="1F497D"/>
                </a:solidFill>
                <a:latin typeface="Arial" panose="020B0604020202020204" pitchFamily="34" charset="0"/>
                <a:cs typeface="Arial" panose="020B0604020202020204" pitchFamily="34" charset="0"/>
              </a:rPr>
              <a:t>Yale University</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Hybrid Gain Structure for TPC read-out – 2 GEMs plus Micromegas (2-GEMs + MMG).</a:t>
            </a:r>
          </a:p>
          <a:p>
            <a:pPr marL="354312" indent="-171442" algn="just">
              <a:lnSpc>
                <a:spcPts val="2000"/>
              </a:lnSpc>
              <a:buFont typeface="Wingdings" panose="05000000000000000000" pitchFamily="2" charset="2"/>
              <a:buChar char="§"/>
            </a:pPr>
            <a:r>
              <a:rPr lang="en-US" sz="1400" dirty="0">
                <a:latin typeface="Arial" panose="020B0604020202020204" pitchFamily="34" charset="0"/>
                <a:cs typeface="Arial" panose="020B0604020202020204" pitchFamily="34" charset="0"/>
              </a:rPr>
              <a:t>Multi-element stacked gated grid</a:t>
            </a:r>
          </a:p>
        </p:txBody>
      </p:sp>
    </p:spTree>
    <p:extLst>
      <p:ext uri="{BB962C8B-B14F-4D97-AF65-F5344CB8AC3E}">
        <p14:creationId xmlns:p14="http://schemas.microsoft.com/office/powerpoint/2010/main" val="42937471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EIC FT Geometry Option</a:t>
            </a:r>
          </a:p>
        </p:txBody>
      </p:sp>
      <p:sp>
        <p:nvSpPr>
          <p:cNvPr id="6" name="Slide Number Placeholder 5"/>
          <p:cNvSpPr>
            <a:spLocks noGrp="1"/>
          </p:cNvSpPr>
          <p:nvPr>
            <p:ph type="sldNum" sz="quarter" idx="12"/>
          </p:nvPr>
        </p:nvSpPr>
        <p:spPr/>
        <p:txBody>
          <a:bodyPr/>
          <a:lstStyle/>
          <a:p>
            <a:fld id="{B6F15528-21DE-4FAA-801E-634DDDAF4B2B}" type="slidenum">
              <a:rPr lang="en-US" smtClean="0"/>
              <a:pPr/>
              <a:t>44</a:t>
            </a:fld>
            <a:endParaRPr lang="en-US"/>
          </a:p>
        </p:txBody>
      </p:sp>
      <p:pic>
        <p:nvPicPr>
          <p:cNvPr id="7" name="Content Placeholder 6"/>
          <p:cNvPicPr>
            <a:picLocks noGrp="1"/>
          </p:cNvPicPr>
          <p:nvPr>
            <p:ph idx="1"/>
          </p:nvPr>
        </p:nvPicPr>
        <p:blipFill>
          <a:blip r:embed="rId2"/>
          <a:stretch>
            <a:fillRect/>
          </a:stretch>
        </p:blipFill>
        <p:spPr>
          <a:xfrm>
            <a:off x="3501307" y="898526"/>
            <a:ext cx="7077212" cy="5741988"/>
          </a:xfrm>
          <a:prstGeom prst="rect">
            <a:avLst/>
          </a:prstGeom>
        </p:spPr>
      </p:pic>
      <p:sp>
        <p:nvSpPr>
          <p:cNvPr id="8" name="TextBox 7"/>
          <p:cNvSpPr txBox="1"/>
          <p:nvPr/>
        </p:nvSpPr>
        <p:spPr>
          <a:xfrm>
            <a:off x="8766289" y="1104812"/>
            <a:ext cx="3354902" cy="1200329"/>
          </a:xfrm>
          <a:prstGeom prst="rect">
            <a:avLst/>
          </a:prstGeom>
          <a:noFill/>
        </p:spPr>
        <p:txBody>
          <a:bodyPr wrap="square" rtlCol="0">
            <a:spAutoFit/>
          </a:bodyPr>
          <a:lstStyle/>
          <a:p>
            <a:r>
              <a:rPr lang="en-US" dirty="0"/>
              <a:t>Example design for an</a:t>
            </a:r>
          </a:p>
          <a:p>
            <a:r>
              <a:rPr lang="en-US" b="1" dirty="0"/>
              <a:t>EIC forward tracker (FT) disk </a:t>
            </a:r>
            <a:r>
              <a:rPr lang="en-US" dirty="0"/>
              <a:t>composed of 12 trapezoidal GEM detector modules</a:t>
            </a:r>
          </a:p>
        </p:txBody>
      </p:sp>
      <p:sp>
        <p:nvSpPr>
          <p:cNvPr id="3" name="TextBox 2"/>
          <p:cNvSpPr txBox="1"/>
          <p:nvPr/>
        </p:nvSpPr>
        <p:spPr>
          <a:xfrm>
            <a:off x="8015719" y="5916706"/>
            <a:ext cx="3608680" cy="923330"/>
          </a:xfrm>
          <a:prstGeom prst="rect">
            <a:avLst/>
          </a:prstGeom>
          <a:noFill/>
        </p:spPr>
        <p:txBody>
          <a:bodyPr wrap="none" rtlCol="0">
            <a:spAutoFit/>
          </a:bodyPr>
          <a:lstStyle/>
          <a:p>
            <a:r>
              <a:rPr lang="en-US" dirty="0"/>
              <a:t>Active areas of chambers overlap</a:t>
            </a:r>
          </a:p>
          <a:p>
            <a:r>
              <a:rPr lang="en-US" dirty="0"/>
              <a:t>due to 30.1</a:t>
            </a:r>
            <a:r>
              <a:rPr lang="en-US" baseline="30000" dirty="0"/>
              <a:t>o </a:t>
            </a:r>
            <a:r>
              <a:rPr lang="en-US" dirty="0"/>
              <a:t>chamber design.</a:t>
            </a:r>
          </a:p>
          <a:p>
            <a:endParaRPr lang="en-US" dirty="0"/>
          </a:p>
        </p:txBody>
      </p:sp>
      <p:sp>
        <p:nvSpPr>
          <p:cNvPr id="9" name="TextBox 8"/>
          <p:cNvSpPr txBox="1"/>
          <p:nvPr/>
        </p:nvSpPr>
        <p:spPr>
          <a:xfrm>
            <a:off x="5834228" y="1161961"/>
            <a:ext cx="1130181" cy="523220"/>
          </a:xfrm>
          <a:prstGeom prst="rect">
            <a:avLst/>
          </a:prstGeom>
          <a:noFill/>
        </p:spPr>
        <p:txBody>
          <a:bodyPr wrap="none" rtlCol="0">
            <a:spAutoFit/>
          </a:bodyPr>
          <a:lstStyle/>
          <a:p>
            <a:pPr algn="ctr"/>
            <a:r>
              <a:rPr lang="en-US" sz="1400" b="1" dirty="0">
                <a:solidFill>
                  <a:srgbClr val="E03E22"/>
                </a:solidFill>
              </a:rPr>
              <a:t>Triple-GEM</a:t>
            </a:r>
          </a:p>
          <a:p>
            <a:pPr algn="ctr"/>
            <a:r>
              <a:rPr lang="en-US" sz="1400" b="1" dirty="0">
                <a:solidFill>
                  <a:srgbClr val="E03E22"/>
                </a:solidFill>
              </a:rPr>
              <a:t>module</a:t>
            </a:r>
          </a:p>
        </p:txBody>
      </p:sp>
      <p:sp>
        <p:nvSpPr>
          <p:cNvPr id="10" name="TextBox 9"/>
          <p:cNvSpPr txBox="1"/>
          <p:nvPr/>
        </p:nvSpPr>
        <p:spPr>
          <a:xfrm>
            <a:off x="8937294" y="2715628"/>
            <a:ext cx="2448106" cy="369332"/>
          </a:xfrm>
          <a:prstGeom prst="rect">
            <a:avLst/>
          </a:prstGeom>
          <a:noFill/>
        </p:spPr>
        <p:txBody>
          <a:bodyPr wrap="none" rtlCol="0">
            <a:spAutoFit/>
          </a:bodyPr>
          <a:lstStyle/>
          <a:p>
            <a:r>
              <a:rPr lang="en-US" dirty="0"/>
              <a:t>inner foil radius ~ 8cm</a:t>
            </a:r>
          </a:p>
        </p:txBody>
      </p:sp>
      <p:sp>
        <p:nvSpPr>
          <p:cNvPr id="11" name="Content Placeholder 2"/>
          <p:cNvSpPr txBox="1">
            <a:spLocks/>
          </p:cNvSpPr>
          <p:nvPr/>
        </p:nvSpPr>
        <p:spPr bwMode="auto">
          <a:xfrm>
            <a:off x="183751" y="813409"/>
            <a:ext cx="4247571" cy="5405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nSpc>
                <a:spcPct val="200000"/>
              </a:lnSpc>
              <a:buNone/>
            </a:pPr>
            <a:r>
              <a:rPr lang="en-US" sz="2400" b="1" kern="0" dirty="0"/>
              <a:t>Desired Module Properties:</a:t>
            </a:r>
          </a:p>
          <a:p>
            <a:pPr>
              <a:lnSpc>
                <a:spcPct val="200000"/>
              </a:lnSpc>
            </a:pPr>
            <a:r>
              <a:rPr lang="en-US" sz="2400" kern="0" dirty="0"/>
              <a:t>Easy assembly</a:t>
            </a:r>
          </a:p>
          <a:p>
            <a:pPr>
              <a:lnSpc>
                <a:spcPct val="200000"/>
              </a:lnSpc>
            </a:pPr>
            <a:r>
              <a:rPr lang="en-US" sz="2400" kern="0" dirty="0"/>
              <a:t>Mechanical stability</a:t>
            </a:r>
          </a:p>
          <a:p>
            <a:pPr>
              <a:lnSpc>
                <a:spcPct val="200000"/>
              </a:lnSpc>
            </a:pPr>
            <a:r>
              <a:rPr lang="en-US" sz="2400" kern="0" dirty="0"/>
              <a:t>Low multiple scattering</a:t>
            </a:r>
          </a:p>
          <a:p>
            <a:pPr>
              <a:lnSpc>
                <a:spcPct val="200000"/>
              </a:lnSpc>
            </a:pPr>
            <a:r>
              <a:rPr lang="en-US" sz="2400" kern="0" dirty="0"/>
              <a:t>High spatial resolution</a:t>
            </a:r>
          </a:p>
          <a:p>
            <a:pPr>
              <a:lnSpc>
                <a:spcPct val="200000"/>
              </a:lnSpc>
            </a:pPr>
            <a:r>
              <a:rPr lang="en-US" sz="2400" kern="0" dirty="0"/>
              <a:t>Reasonable cost</a:t>
            </a:r>
          </a:p>
        </p:txBody>
      </p:sp>
      <p:sp>
        <p:nvSpPr>
          <p:cNvPr id="12" name="TextBox 11"/>
          <p:cNvSpPr txBox="1"/>
          <p:nvPr/>
        </p:nvSpPr>
        <p:spPr>
          <a:xfrm>
            <a:off x="10461146" y="4672484"/>
            <a:ext cx="527709" cy="338554"/>
          </a:xfrm>
          <a:prstGeom prst="rect">
            <a:avLst/>
          </a:prstGeom>
          <a:noFill/>
        </p:spPr>
        <p:txBody>
          <a:bodyPr wrap="none" rtlCol="0">
            <a:spAutoFit/>
          </a:bodyPr>
          <a:lstStyle/>
          <a:p>
            <a:r>
              <a:rPr lang="en-US" sz="1600" dirty="0">
                <a:solidFill>
                  <a:srgbClr val="A49797"/>
                </a:solidFill>
              </a:rPr>
              <a:t>mm</a:t>
            </a:r>
          </a:p>
        </p:txBody>
      </p:sp>
    </p:spTree>
    <p:extLst>
      <p:ext uri="{BB962C8B-B14F-4D97-AF65-F5344CB8AC3E}">
        <p14:creationId xmlns:p14="http://schemas.microsoft.com/office/powerpoint/2010/main" val="19184196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Carbon Fiber Frames &amp; Assembly</a:t>
            </a:r>
          </a:p>
        </p:txBody>
      </p:sp>
      <p:sp>
        <p:nvSpPr>
          <p:cNvPr id="6" name="Slide Number Placeholder 5"/>
          <p:cNvSpPr>
            <a:spLocks noGrp="1"/>
          </p:cNvSpPr>
          <p:nvPr>
            <p:ph type="sldNum" sz="quarter" idx="12"/>
          </p:nvPr>
        </p:nvSpPr>
        <p:spPr/>
        <p:txBody>
          <a:bodyPr/>
          <a:lstStyle/>
          <a:p>
            <a:fld id="{B6F15528-21DE-4FAA-801E-634DDDAF4B2B}" type="slidenum">
              <a:rPr lang="en-US" smtClean="0"/>
              <a:pPr/>
              <a:t>45</a:t>
            </a:fld>
            <a:endParaRPr lang="en-US"/>
          </a:p>
        </p:txBody>
      </p:sp>
      <p:sp>
        <p:nvSpPr>
          <p:cNvPr id="14" name="TextBox 13"/>
          <p:cNvSpPr txBox="1"/>
          <p:nvPr/>
        </p:nvSpPr>
        <p:spPr>
          <a:xfrm>
            <a:off x="1524221" y="5373078"/>
            <a:ext cx="9144000" cy="1231106"/>
          </a:xfrm>
          <a:prstGeom prst="rect">
            <a:avLst/>
          </a:prstGeom>
          <a:solidFill>
            <a:schemeClr val="bg1"/>
          </a:solidFill>
        </p:spPr>
        <p:txBody>
          <a:bodyPr wrap="square" rtlCol="0">
            <a:spAutoFit/>
          </a:bodyPr>
          <a:lstStyle/>
          <a:p>
            <a:pPr marL="285750" indent="-285750">
              <a:buFont typeface="Arial" pitchFamily="34" charset="0"/>
              <a:buChar char="•"/>
            </a:pPr>
            <a:r>
              <a:rPr lang="en-US" sz="1600" dirty="0"/>
              <a:t>Mechanical support structures are </a:t>
            </a:r>
            <a:r>
              <a:rPr lang="en-US" sz="1600" b="1" dirty="0"/>
              <a:t>outer frames with thin windows </a:t>
            </a:r>
            <a:r>
              <a:rPr lang="en-US" sz="1600" dirty="0"/>
              <a:t>(e.g. aluminized mylar foil or kapton, not shown here) instead of solid PCBs to reduce radiation length in the active area </a:t>
            </a:r>
          </a:p>
          <a:p>
            <a:pPr marL="285750" indent="-285750">
              <a:spcBef>
                <a:spcPts val="1200"/>
              </a:spcBef>
              <a:buFont typeface="Arial" pitchFamily="34" charset="0"/>
              <a:buChar char="•"/>
            </a:pPr>
            <a:r>
              <a:rPr lang="en-US" sz="1600" b="1" dirty="0"/>
              <a:t>Frames are made from carbon fiber composites </a:t>
            </a:r>
            <a:r>
              <a:rPr lang="en-US" sz="1600" dirty="0"/>
              <a:t>that have high strength to take up the tension from the stretched foils in the stack</a:t>
            </a:r>
          </a:p>
        </p:txBody>
      </p:sp>
      <p:sp>
        <p:nvSpPr>
          <p:cNvPr id="16" name="TextBox 15"/>
          <p:cNvSpPr txBox="1"/>
          <p:nvPr/>
        </p:nvSpPr>
        <p:spPr>
          <a:xfrm>
            <a:off x="7649351" y="1094433"/>
            <a:ext cx="2994731" cy="400110"/>
          </a:xfrm>
          <a:prstGeom prst="rect">
            <a:avLst/>
          </a:prstGeom>
          <a:noFill/>
        </p:spPr>
        <p:txBody>
          <a:bodyPr wrap="none" rtlCol="0">
            <a:spAutoFit/>
          </a:bodyPr>
          <a:lstStyle/>
          <a:p>
            <a:r>
              <a:rPr lang="en-US" sz="2000" dirty="0"/>
              <a:t>Exploded assembly view</a:t>
            </a:r>
          </a:p>
        </p:txBody>
      </p:sp>
      <p:grpSp>
        <p:nvGrpSpPr>
          <p:cNvPr id="23" name="Group 22"/>
          <p:cNvGrpSpPr/>
          <p:nvPr/>
        </p:nvGrpSpPr>
        <p:grpSpPr>
          <a:xfrm>
            <a:off x="709015" y="966280"/>
            <a:ext cx="4700628" cy="4282557"/>
            <a:chOff x="1640665" y="966280"/>
            <a:chExt cx="4700628" cy="4282557"/>
          </a:xfrm>
        </p:grpSpPr>
        <p:pic>
          <p:nvPicPr>
            <p:cNvPr id="13" name="Picture 2" descr="E:\EIC\MeetingWithTempleUVA\GEM_design_Altium\MechanicalDesign\Pictures for showing\ForJuly2016_EIC_review\WholdeDetectorAssembly-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0665" y="966280"/>
              <a:ext cx="4700628" cy="4282557"/>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Box 17"/>
            <p:cNvSpPr txBox="1"/>
            <p:nvPr/>
          </p:nvSpPr>
          <p:spPr>
            <a:xfrm>
              <a:off x="4958265" y="4972885"/>
              <a:ext cx="1338508" cy="169277"/>
            </a:xfrm>
            <a:prstGeom prst="rect">
              <a:avLst/>
            </a:prstGeom>
            <a:noFill/>
          </p:spPr>
          <p:txBody>
            <a:bodyPr wrap="none" lIns="0" tIns="0" rIns="0" bIns="0" rtlCol="0">
              <a:spAutoFit/>
            </a:bodyPr>
            <a:lstStyle/>
            <a:p>
              <a:r>
                <a:rPr lang="en-US" sz="1100" b="1" dirty="0"/>
                <a:t>Carbon fiber frames</a:t>
              </a:r>
            </a:p>
          </p:txBody>
        </p:sp>
        <p:sp>
          <p:nvSpPr>
            <p:cNvPr id="19" name="TextBox 18"/>
            <p:cNvSpPr txBox="1"/>
            <p:nvPr/>
          </p:nvSpPr>
          <p:spPr>
            <a:xfrm>
              <a:off x="3741360" y="1247918"/>
              <a:ext cx="1054749" cy="307777"/>
            </a:xfrm>
            <a:prstGeom prst="rect">
              <a:avLst/>
            </a:prstGeom>
            <a:noFill/>
          </p:spPr>
          <p:txBody>
            <a:bodyPr wrap="square" lIns="0" tIns="45720" rIns="0" bIns="45720" rtlCol="0">
              <a:spAutoFit/>
            </a:bodyPr>
            <a:lstStyle/>
            <a:p>
              <a:pPr algn="ctr"/>
              <a:r>
                <a:rPr lang="en-US" sz="1400" dirty="0">
                  <a:solidFill>
                    <a:schemeClr val="bg1"/>
                  </a:solidFill>
                </a:rPr>
                <a:t>5-foil stack</a:t>
              </a:r>
            </a:p>
          </p:txBody>
        </p:sp>
      </p:grpSp>
      <p:grpSp>
        <p:nvGrpSpPr>
          <p:cNvPr id="22" name="Group 21"/>
          <p:cNvGrpSpPr/>
          <p:nvPr/>
        </p:nvGrpSpPr>
        <p:grpSpPr>
          <a:xfrm>
            <a:off x="6374612" y="1605161"/>
            <a:ext cx="5478651" cy="3182389"/>
            <a:chOff x="6374612" y="1605161"/>
            <a:chExt cx="5478651" cy="3182389"/>
          </a:xfrm>
          <a:noFill/>
        </p:grpSpPr>
        <p:grpSp>
          <p:nvGrpSpPr>
            <p:cNvPr id="21" name="Group 20"/>
            <p:cNvGrpSpPr/>
            <p:nvPr/>
          </p:nvGrpSpPr>
          <p:grpSpPr>
            <a:xfrm>
              <a:off x="6476164" y="1605161"/>
              <a:ext cx="5377099" cy="2941486"/>
              <a:chOff x="6535980" y="966280"/>
              <a:chExt cx="4008731" cy="2167339"/>
            </a:xfrm>
            <a:grpFill/>
          </p:grpSpPr>
          <p:grpSp>
            <p:nvGrpSpPr>
              <p:cNvPr id="12" name="Group 11"/>
              <p:cNvGrpSpPr/>
              <p:nvPr/>
            </p:nvGrpSpPr>
            <p:grpSpPr>
              <a:xfrm>
                <a:off x="6535980" y="966280"/>
                <a:ext cx="4008731" cy="2167339"/>
                <a:chOff x="3741130" y="969885"/>
                <a:chExt cx="3556287" cy="1808491"/>
              </a:xfrm>
              <a:grpFill/>
            </p:grpSpPr>
            <p:grpSp>
              <p:nvGrpSpPr>
                <p:cNvPr id="7" name="Group 6"/>
                <p:cNvGrpSpPr/>
                <p:nvPr/>
              </p:nvGrpSpPr>
              <p:grpSpPr>
                <a:xfrm>
                  <a:off x="3741130" y="969885"/>
                  <a:ext cx="3556287" cy="1808491"/>
                  <a:chOff x="3741130" y="969885"/>
                  <a:chExt cx="3556287" cy="1808491"/>
                </a:xfrm>
                <a:grpFill/>
              </p:grpSpPr>
              <p:pic>
                <p:nvPicPr>
                  <p:cNvPr id="8" name="Content Placeholder 8"/>
                  <p:cNvPicPr>
                    <a:picLocks noChangeAspect="1"/>
                  </p:cNvPicPr>
                  <p:nvPr/>
                </p:nvPicPr>
                <p:blipFill rotWithShape="1">
                  <a:blip r:embed="rId3">
                    <a:extLst>
                      <a:ext uri="{28A0092B-C50C-407E-A947-70E740481C1C}">
                        <a14:useLocalDpi xmlns:a14="http://schemas.microsoft.com/office/drawing/2010/main" val="0"/>
                      </a:ext>
                    </a:extLst>
                  </a:blip>
                  <a:srcRect r="58290" b="61259"/>
                  <a:stretch/>
                </p:blipFill>
                <p:spPr bwMode="auto">
                  <a:xfrm>
                    <a:off x="3741130" y="969885"/>
                    <a:ext cx="3556287" cy="1808491"/>
                  </a:xfrm>
                  <a:prstGeom prst="rect">
                    <a:avLst/>
                  </a:prstGeom>
                  <a:gr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TextBox 8"/>
                  <p:cNvSpPr txBox="1"/>
                  <p:nvPr/>
                </p:nvSpPr>
                <p:spPr>
                  <a:xfrm>
                    <a:off x="6224538" y="1668677"/>
                    <a:ext cx="935705" cy="256818"/>
                  </a:xfrm>
                  <a:prstGeom prst="rect">
                    <a:avLst/>
                  </a:prstGeom>
                  <a:grpFill/>
                </p:spPr>
                <p:txBody>
                  <a:bodyPr wrap="square" lIns="0" tIns="45720" rIns="0" bIns="45720" rtlCol="0">
                    <a:spAutoFit/>
                  </a:bodyPr>
                  <a:lstStyle/>
                  <a:p>
                    <a:r>
                      <a:rPr lang="en-US" sz="1400" dirty="0">
                        <a:solidFill>
                          <a:schemeClr val="bg1"/>
                        </a:solidFill>
                      </a:rPr>
                      <a:t>5-foil stack</a:t>
                    </a:r>
                  </a:p>
                </p:txBody>
              </p:sp>
              <p:sp>
                <p:nvSpPr>
                  <p:cNvPr id="10" name="TextBox 9"/>
                  <p:cNvSpPr txBox="1"/>
                  <p:nvPr/>
                </p:nvSpPr>
                <p:spPr>
                  <a:xfrm rot="687674">
                    <a:off x="3744717" y="2571284"/>
                    <a:ext cx="1060189" cy="132460"/>
                  </a:xfrm>
                  <a:prstGeom prst="rect">
                    <a:avLst/>
                  </a:prstGeom>
                  <a:grpFill/>
                </p:spPr>
                <p:txBody>
                  <a:bodyPr wrap="none" lIns="0" tIns="0" rIns="0" bIns="0" rtlCol="0">
                    <a:spAutoFit/>
                  </a:bodyPr>
                  <a:lstStyle/>
                  <a:p>
                    <a:r>
                      <a:rPr lang="en-US" sz="1400" b="1" dirty="0">
                        <a:solidFill>
                          <a:schemeClr val="bg1"/>
                        </a:solidFill>
                      </a:rPr>
                      <a:t>Carbon fiber frame</a:t>
                    </a:r>
                  </a:p>
                </p:txBody>
              </p:sp>
            </p:grpSp>
            <p:sp>
              <p:nvSpPr>
                <p:cNvPr id="11" name="Rectangle 10"/>
                <p:cNvSpPr/>
                <p:nvPr/>
              </p:nvSpPr>
              <p:spPr>
                <a:xfrm>
                  <a:off x="6237745" y="1925817"/>
                  <a:ext cx="364067" cy="932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extBox 2"/>
              <p:cNvSpPr txBox="1"/>
              <p:nvPr/>
            </p:nvSpPr>
            <p:spPr>
              <a:xfrm rot="650485">
                <a:off x="6889443" y="1283835"/>
                <a:ext cx="1042340" cy="226776"/>
              </a:xfrm>
              <a:prstGeom prst="rect">
                <a:avLst/>
              </a:prstGeom>
              <a:grpFill/>
            </p:spPr>
            <p:txBody>
              <a:bodyPr wrap="none" rtlCol="0">
                <a:spAutoFit/>
              </a:bodyPr>
              <a:lstStyle/>
              <a:p>
                <a:r>
                  <a:rPr lang="en-US" sz="1400" dirty="0"/>
                  <a:t>Gas seal frame</a:t>
                </a:r>
              </a:p>
            </p:txBody>
          </p:sp>
        </p:grpSp>
        <p:sp>
          <p:nvSpPr>
            <p:cNvPr id="15" name="Rectangle 14"/>
            <p:cNvSpPr/>
            <p:nvPr/>
          </p:nvSpPr>
          <p:spPr>
            <a:xfrm rot="698649">
              <a:off x="6374612" y="4367060"/>
              <a:ext cx="1177942" cy="4204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extBox 16"/>
          <p:cNvSpPr txBox="1"/>
          <p:nvPr/>
        </p:nvSpPr>
        <p:spPr>
          <a:xfrm>
            <a:off x="931751" y="4491256"/>
            <a:ext cx="1184940" cy="646331"/>
          </a:xfrm>
          <a:prstGeom prst="rect">
            <a:avLst/>
          </a:prstGeom>
          <a:noFill/>
        </p:spPr>
        <p:txBody>
          <a:bodyPr wrap="none" rtlCol="0">
            <a:spAutoFit/>
          </a:bodyPr>
          <a:lstStyle/>
          <a:p>
            <a:r>
              <a:rPr lang="en-US" dirty="0"/>
              <a:t>Detector </a:t>
            </a:r>
          </a:p>
          <a:p>
            <a:r>
              <a:rPr lang="en-US" dirty="0"/>
              <a:t>Assembly</a:t>
            </a:r>
          </a:p>
        </p:txBody>
      </p:sp>
    </p:spTree>
    <p:extLst>
      <p:ext uri="{BB962C8B-B14F-4D97-AF65-F5344CB8AC3E}">
        <p14:creationId xmlns:p14="http://schemas.microsoft.com/office/powerpoint/2010/main" val="28304725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INFT Trieste: </a:t>
            </a:r>
            <a:r>
              <a:rPr lang="en-US" sz="2400" dirty="0">
                <a:solidFill>
                  <a:schemeClr val="tx2"/>
                </a:solidFill>
                <a:latin typeface="Arial" panose="020B0604020202020204" pitchFamily="34" charset="0"/>
                <a:cs typeface="Arial" panose="020B0604020202020204" pitchFamily="34" charset="0"/>
              </a:rPr>
              <a:t>Complementary Information</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46</a:t>
            </a:fld>
            <a:endParaRPr lang="en-US" dirty="0"/>
          </a:p>
        </p:txBody>
      </p:sp>
      <p:sp>
        <p:nvSpPr>
          <p:cNvPr id="9" name="Content Placeholder 2">
            <a:extLst>
              <a:ext uri="{FF2B5EF4-FFF2-40B4-BE49-F238E27FC236}">
                <a16:creationId xmlns:a16="http://schemas.microsoft.com/office/drawing/2014/main" id="{DBBC012D-7E4C-457C-8FBB-E1285EE9BC5B}"/>
              </a:ext>
            </a:extLst>
          </p:cNvPr>
          <p:cNvSpPr>
            <a:spLocks noGrp="1"/>
          </p:cNvSpPr>
          <p:nvPr>
            <p:ph idx="1"/>
          </p:nvPr>
        </p:nvSpPr>
        <p:spPr>
          <a:xfrm>
            <a:off x="609600" y="927100"/>
            <a:ext cx="8382001" cy="5259190"/>
          </a:xfrm>
          <a:solidFill>
            <a:schemeClr val="bg1">
              <a:lumMod val="95000"/>
            </a:schemeClr>
          </a:solidFill>
          <a:ln>
            <a:solidFill>
              <a:srgbClr val="3333CC"/>
            </a:solidFill>
          </a:ln>
        </p:spPr>
        <p:txBody>
          <a:bodyPr/>
          <a:lstStyle/>
          <a:p>
            <a:endParaRPr lang="en-US" dirty="0">
              <a:solidFill>
                <a:srgbClr val="C00000"/>
              </a:solidFill>
              <a:effectLst/>
              <a:latin typeface="Arial" panose="020B0604020202020204" pitchFamily="34" charset="0"/>
              <a:cs typeface="Arial" panose="020B0604020202020204" pitchFamily="34" charset="0"/>
            </a:endParaRPr>
          </a:p>
          <a:p>
            <a:r>
              <a:rPr lang="en-US" dirty="0">
                <a:solidFill>
                  <a:srgbClr val="C00000"/>
                </a:solidFill>
                <a:effectLst/>
                <a:latin typeface="Arial" panose="020B0604020202020204" pitchFamily="34" charset="0"/>
                <a:cs typeface="Arial" panose="020B0604020202020204" pitchFamily="34" charset="0"/>
              </a:rPr>
              <a:t>Personnel  </a:t>
            </a:r>
            <a:r>
              <a:rPr lang="en-US" sz="1600" dirty="0">
                <a:effectLst/>
                <a:latin typeface="Arial" panose="020B0604020202020204" pitchFamily="34" charset="0"/>
                <a:cs typeface="Arial" panose="020B0604020202020204" pitchFamily="34" charset="0"/>
              </a:rPr>
              <a:t>(</a:t>
            </a:r>
            <a:r>
              <a:rPr lang="en-US" sz="1600" b="0" dirty="0">
                <a:latin typeface="Arial" panose="020B0604020202020204" pitchFamily="34" charset="0"/>
                <a:cs typeface="Arial" panose="020B0604020202020204" pitchFamily="34" charset="0"/>
              </a:rPr>
              <a:t>globally equivalent to 3 FTE)</a:t>
            </a:r>
            <a:r>
              <a:rPr lang="en-US" dirty="0">
                <a:effectLst/>
                <a:latin typeface="Arial" panose="020B0604020202020204" pitchFamily="34" charset="0"/>
                <a:cs typeface="Arial" panose="020B0604020202020204" pitchFamily="34" charset="0"/>
              </a:rPr>
              <a:t>:</a:t>
            </a:r>
          </a:p>
          <a:p>
            <a:pPr lvl="1"/>
            <a:r>
              <a:rPr lang="en-US" sz="1600" b="0" dirty="0">
                <a:latin typeface="Arial" panose="020B0604020202020204" pitchFamily="34" charset="0"/>
                <a:cs typeface="Arial" panose="020B0604020202020204" pitchFamily="34" charset="0"/>
              </a:rPr>
              <a:t>From INFN Trieste:</a:t>
            </a:r>
            <a:r>
              <a:rPr lang="en-US" dirty="0">
                <a:effectLst/>
                <a:latin typeface="Arial" panose="020B0604020202020204" pitchFamily="34" charset="0"/>
                <a:cs typeface="Arial" panose="020B0604020202020204" pitchFamily="34" charset="0"/>
              </a:rPr>
              <a:t>	</a:t>
            </a:r>
          </a:p>
          <a:p>
            <a:pPr lvl="2"/>
            <a:r>
              <a:rPr lang="en-US" sz="1400" b="0" dirty="0">
                <a:latin typeface="Arial" panose="020B0604020202020204" pitchFamily="34" charset="0"/>
                <a:cs typeface="Arial" panose="020B0604020202020204" pitchFamily="34" charset="0"/>
              </a:rPr>
              <a:t>M. </a:t>
            </a:r>
            <a:r>
              <a:rPr lang="en-US" sz="1400" b="0" dirty="0" err="1">
                <a:latin typeface="Arial" panose="020B0604020202020204" pitchFamily="34" charset="0"/>
                <a:cs typeface="Arial" panose="020B0604020202020204" pitchFamily="34" charset="0"/>
              </a:rPr>
              <a:t>Baruzzo</a:t>
            </a:r>
            <a:r>
              <a:rPr lang="en-US" sz="1400" b="0" dirty="0">
                <a:latin typeface="Arial" panose="020B0604020202020204" pitchFamily="34" charset="0"/>
                <a:cs typeface="Arial" panose="020B0604020202020204" pitchFamily="34" charset="0"/>
              </a:rPr>
              <a:t> (Trieste University and INFN, master student)</a:t>
            </a:r>
          </a:p>
          <a:p>
            <a:pPr lvl="2"/>
            <a:r>
              <a:rPr lang="en-US" sz="1400" b="0" dirty="0">
                <a:latin typeface="Arial" panose="020B0604020202020204" pitchFamily="34" charset="0"/>
                <a:cs typeface="Arial" panose="020B0604020202020204" pitchFamily="34" charset="0"/>
              </a:rPr>
              <a:t>C. Chatterjee (Trieste University and INFN, PhD student)</a:t>
            </a:r>
          </a:p>
          <a:p>
            <a:pPr lvl="2"/>
            <a:r>
              <a:rPr lang="it-IT" sz="1400" b="0" dirty="0">
                <a:latin typeface="Arial" panose="020B0604020202020204" pitchFamily="34" charset="0"/>
                <a:cs typeface="Arial" panose="020B0604020202020204" pitchFamily="34" charset="0"/>
              </a:rPr>
              <a:t>S. Dalla Torre (INFN, Staff)</a:t>
            </a:r>
          </a:p>
          <a:p>
            <a:pPr lvl="2"/>
            <a:r>
              <a:rPr lang="en-US" sz="1400" b="0" dirty="0">
                <a:latin typeface="Arial" panose="020B0604020202020204" pitchFamily="34" charset="0"/>
                <a:cs typeface="Arial" panose="020B0604020202020204" pitchFamily="34" charset="0"/>
              </a:rPr>
              <a:t>S. </a:t>
            </a:r>
            <a:r>
              <a:rPr lang="en-US" sz="1400" b="0" dirty="0" err="1">
                <a:latin typeface="Arial" panose="020B0604020202020204" pitchFamily="34" charset="0"/>
                <a:cs typeface="Arial" panose="020B0604020202020204" pitchFamily="34" charset="0"/>
              </a:rPr>
              <a:t>Dasgupta</a:t>
            </a:r>
            <a:r>
              <a:rPr lang="en-US" sz="1400" b="0" dirty="0">
                <a:latin typeface="Arial" panose="020B0604020202020204" pitchFamily="34" charset="0"/>
                <a:cs typeface="Arial" panose="020B0604020202020204" pitchFamily="34" charset="0"/>
              </a:rPr>
              <a:t> (INFN, postdoc)</a:t>
            </a:r>
          </a:p>
          <a:p>
            <a:pPr lvl="2"/>
            <a:r>
              <a:rPr lang="en-US" sz="1400" b="0" dirty="0">
                <a:latin typeface="Arial" panose="020B0604020202020204" pitchFamily="34" charset="0"/>
                <a:cs typeface="Arial" panose="020B0604020202020204" pitchFamily="34" charset="0"/>
              </a:rPr>
              <a:t>S. </a:t>
            </a:r>
            <a:r>
              <a:rPr lang="en-US" sz="1400" b="0" dirty="0" err="1">
                <a:latin typeface="Arial" panose="020B0604020202020204" pitchFamily="34" charset="0"/>
                <a:cs typeface="Arial" panose="020B0604020202020204" pitchFamily="34" charset="0"/>
              </a:rPr>
              <a:t>Levorato</a:t>
            </a:r>
            <a:r>
              <a:rPr lang="en-US" sz="1400" b="0" dirty="0">
                <a:latin typeface="Arial" panose="020B0604020202020204" pitchFamily="34" charset="0"/>
                <a:cs typeface="Arial" panose="020B0604020202020204" pitchFamily="34" charset="0"/>
              </a:rPr>
              <a:t> (INFN, Staff)</a:t>
            </a:r>
          </a:p>
          <a:p>
            <a:pPr lvl="2"/>
            <a:r>
              <a:rPr lang="en-US" sz="1400" b="0" dirty="0">
                <a:latin typeface="Arial" panose="020B0604020202020204" pitchFamily="34" charset="0"/>
                <a:cs typeface="Arial" panose="020B0604020202020204" pitchFamily="34" charset="0"/>
              </a:rPr>
              <a:t>F. </a:t>
            </a:r>
            <a:r>
              <a:rPr lang="en-US" sz="1400" b="0" dirty="0" err="1">
                <a:latin typeface="Arial" panose="020B0604020202020204" pitchFamily="34" charset="0"/>
                <a:cs typeface="Arial" panose="020B0604020202020204" pitchFamily="34" charset="0"/>
              </a:rPr>
              <a:t>Tessarotto</a:t>
            </a:r>
            <a:r>
              <a:rPr lang="en-US" sz="1400" b="0" dirty="0">
                <a:latin typeface="Arial" panose="020B0604020202020204" pitchFamily="34" charset="0"/>
                <a:cs typeface="Arial" panose="020B0604020202020204" pitchFamily="34" charset="0"/>
              </a:rPr>
              <a:t> (INFN, Staff)</a:t>
            </a:r>
          </a:p>
          <a:p>
            <a:pPr lvl="2"/>
            <a:r>
              <a:rPr lang="en-US" sz="1400" b="0" dirty="0">
                <a:latin typeface="Arial" panose="020B0604020202020204" pitchFamily="34" charset="0"/>
                <a:cs typeface="Arial" panose="020B0604020202020204" pitchFamily="34" charset="0"/>
              </a:rPr>
              <a:t>Y. Zhao (INFN, postdoc)</a:t>
            </a:r>
          </a:p>
          <a:p>
            <a:pPr lvl="2"/>
            <a:r>
              <a:rPr lang="en-US" sz="1400" b="0" i="1" dirty="0">
                <a:latin typeface="Arial" panose="020B0604020202020204" pitchFamily="34" charset="0"/>
                <a:cs typeface="Arial" panose="020B0604020202020204" pitchFamily="34" charset="0"/>
              </a:rPr>
              <a:t>technical personnel from INFN-Trieste foreseen according to needs</a:t>
            </a:r>
          </a:p>
          <a:p>
            <a:pPr lvl="1"/>
            <a:r>
              <a:rPr lang="en-US" sz="1600" b="0" dirty="0">
                <a:latin typeface="Arial" panose="020B0604020202020204" pitchFamily="34" charset="0"/>
                <a:cs typeface="Arial" panose="020B0604020202020204" pitchFamily="34" charset="0"/>
              </a:rPr>
              <a:t>From INFN BARI:</a:t>
            </a:r>
          </a:p>
          <a:p>
            <a:pPr lvl="2"/>
            <a:r>
              <a:rPr lang="it-IT" sz="1400" b="0" dirty="0">
                <a:latin typeface="Arial" panose="020B0604020202020204" pitchFamily="34" charset="0"/>
                <a:cs typeface="Arial" panose="020B0604020202020204" pitchFamily="34" charset="0"/>
              </a:rPr>
              <a:t> Grazia Cicala (Bari </a:t>
            </a:r>
            <a:r>
              <a:rPr lang="it-IT" sz="1400" b="0" dirty="0" err="1">
                <a:latin typeface="Arial" panose="020B0604020202020204" pitchFamily="34" charset="0"/>
                <a:cs typeface="Arial" panose="020B0604020202020204" pitchFamily="34" charset="0"/>
              </a:rPr>
              <a:t>University</a:t>
            </a:r>
            <a:r>
              <a:rPr lang="it-IT" sz="1400" b="0" dirty="0">
                <a:latin typeface="Arial" panose="020B0604020202020204" pitchFamily="34" charset="0"/>
                <a:cs typeface="Arial" panose="020B0604020202020204" pitchFamily="34" charset="0"/>
              </a:rPr>
              <a:t> staff and INFN)</a:t>
            </a:r>
          </a:p>
          <a:p>
            <a:pPr lvl="2"/>
            <a:r>
              <a:rPr lang="it-IT" sz="1400" b="0" dirty="0">
                <a:latin typeface="Arial" panose="020B0604020202020204" pitchFamily="34" charset="0"/>
                <a:cs typeface="Arial" panose="020B0604020202020204" pitchFamily="34" charset="0"/>
              </a:rPr>
              <a:t> Antonio Valentini (Bari </a:t>
            </a:r>
            <a:r>
              <a:rPr lang="it-IT" sz="1400" b="0" dirty="0" err="1">
                <a:latin typeface="Arial" panose="020B0604020202020204" pitchFamily="34" charset="0"/>
                <a:cs typeface="Arial" panose="020B0604020202020204" pitchFamily="34" charset="0"/>
              </a:rPr>
              <a:t>University</a:t>
            </a:r>
            <a:r>
              <a:rPr lang="it-IT" sz="1400" b="0" dirty="0">
                <a:latin typeface="Arial" panose="020B0604020202020204" pitchFamily="34" charset="0"/>
                <a:cs typeface="Arial" panose="020B0604020202020204" pitchFamily="34" charset="0"/>
              </a:rPr>
              <a:t> and INFN, professor)</a:t>
            </a:r>
          </a:p>
          <a:p>
            <a:pPr lvl="2"/>
            <a:endParaRPr lang="it-IT" sz="1400" b="0" dirty="0">
              <a:latin typeface="Arial" panose="020B0604020202020204" pitchFamily="34" charset="0"/>
              <a:cs typeface="Arial" panose="020B0604020202020204" pitchFamily="34" charset="0"/>
            </a:endParaRPr>
          </a:p>
          <a:p>
            <a:r>
              <a:rPr lang="it-IT" sz="1800" dirty="0" err="1">
                <a:solidFill>
                  <a:srgbClr val="C00000"/>
                </a:solidFill>
                <a:effectLst/>
                <a:latin typeface="Arial" panose="020B0604020202020204" pitchFamily="34" charset="0"/>
                <a:cs typeface="Arial" panose="020B0604020202020204" pitchFamily="34" charset="0"/>
              </a:rPr>
              <a:t>External</a:t>
            </a:r>
            <a:r>
              <a:rPr lang="it-IT" sz="1800" dirty="0">
                <a:solidFill>
                  <a:srgbClr val="C00000"/>
                </a:solidFill>
                <a:effectLst/>
                <a:latin typeface="Arial" panose="020B0604020202020204" pitchFamily="34" charset="0"/>
                <a:cs typeface="Arial" panose="020B0604020202020204" pitchFamily="34" charset="0"/>
              </a:rPr>
              <a:t> </a:t>
            </a:r>
            <a:r>
              <a:rPr lang="it-IT" sz="1800" dirty="0" err="1">
                <a:solidFill>
                  <a:srgbClr val="C00000"/>
                </a:solidFill>
                <a:effectLst/>
                <a:latin typeface="Arial" panose="020B0604020202020204" pitchFamily="34" charset="0"/>
                <a:cs typeface="Arial" panose="020B0604020202020204" pitchFamily="34" charset="0"/>
              </a:rPr>
              <a:t>Funding</a:t>
            </a:r>
            <a:endParaRPr lang="it-IT" sz="1800" dirty="0">
              <a:solidFill>
                <a:srgbClr val="C00000"/>
              </a:solidFill>
              <a:effectLst/>
              <a:latin typeface="Arial" panose="020B0604020202020204" pitchFamily="34" charset="0"/>
              <a:cs typeface="Arial" panose="020B0604020202020204" pitchFamily="34" charset="0"/>
            </a:endParaRPr>
          </a:p>
          <a:p>
            <a:pPr lvl="1"/>
            <a:r>
              <a:rPr lang="en-US" b="0" dirty="0"/>
              <a:t>2018 INFN support for this activity: 12 k € </a:t>
            </a:r>
          </a:p>
          <a:p>
            <a:pPr lvl="2"/>
            <a:r>
              <a:rPr lang="en-US" sz="1400" b="0" i="1" dirty="0">
                <a:effectLst/>
                <a:latin typeface="Arial" panose="020B0604020202020204" pitchFamily="34" charset="0"/>
                <a:cs typeface="Arial" panose="020B0604020202020204" pitchFamily="34" charset="0"/>
              </a:rPr>
              <a:t>Reminder</a:t>
            </a:r>
            <a:r>
              <a:rPr lang="en-US" sz="1400" b="0" i="1" dirty="0">
                <a:latin typeface="Arial" panose="020B0604020202020204" pitchFamily="34" charset="0"/>
                <a:cs typeface="Arial" panose="020B0604020202020204" pitchFamily="34" charset="0"/>
              </a:rPr>
              <a:t> -</a:t>
            </a:r>
            <a:r>
              <a:rPr lang="en-US" sz="1400" b="0" dirty="0">
                <a:solidFill>
                  <a:srgbClr val="C00000"/>
                </a:solidFill>
                <a:effectLst/>
                <a:latin typeface="Arial" panose="020B0604020202020204" pitchFamily="34" charset="0"/>
                <a:cs typeface="Arial" panose="020B0604020202020204" pitchFamily="34" charset="0"/>
              </a:rPr>
              <a:t> </a:t>
            </a:r>
            <a:r>
              <a:rPr lang="en-US" sz="1400" b="0" dirty="0"/>
              <a:t>2017 INFN support : 13 k € </a:t>
            </a:r>
          </a:p>
          <a:p>
            <a:pPr lvl="1"/>
            <a:endParaRPr lang="en-US" sz="1600" dirty="0">
              <a:solidFill>
                <a:srgbClr val="C00000"/>
              </a:solidFill>
              <a:effectLst/>
              <a:latin typeface="Arial" panose="020B0604020202020204" pitchFamily="34" charset="0"/>
              <a:cs typeface="Arial" panose="020B0604020202020204" pitchFamily="34" charset="0"/>
            </a:endParaRPr>
          </a:p>
          <a:p>
            <a:endParaRPr lang="en-US" dirty="0"/>
          </a:p>
          <a:p>
            <a:endParaRPr lang="en-US" dirty="0"/>
          </a:p>
        </p:txBody>
      </p:sp>
    </p:spTree>
    <p:extLst>
      <p:ext uri="{BB962C8B-B14F-4D97-AF65-F5344CB8AC3E}">
        <p14:creationId xmlns:p14="http://schemas.microsoft.com/office/powerpoint/2010/main" val="2089961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BNL: </a:t>
            </a:r>
            <a:r>
              <a:rPr lang="en-US" sz="2400" dirty="0">
                <a:solidFill>
                  <a:schemeClr val="tx2"/>
                </a:solidFill>
                <a:latin typeface="Arial" panose="020B0604020202020204" pitchFamily="34" charset="0"/>
                <a:cs typeface="Arial" panose="020B0604020202020204" pitchFamily="34" charset="0"/>
              </a:rPr>
              <a:t>Next iteration Zigzag PCB: scan zigzag parameter space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5</a:t>
            </a:fld>
            <a:endParaRPr lang="en-US" dirty="0"/>
          </a:p>
        </p:txBody>
      </p:sp>
      <p:pic>
        <p:nvPicPr>
          <p:cNvPr id="20" name="Picture 19">
            <a:extLst>
              <a:ext uri="{FF2B5EF4-FFF2-40B4-BE49-F238E27FC236}">
                <a16:creationId xmlns:a16="http://schemas.microsoft.com/office/drawing/2014/main" id="{1A74CAEB-B889-4487-82A8-113294B875A0}"/>
              </a:ext>
            </a:extLst>
          </p:cNvPr>
          <p:cNvPicPr>
            <a:picLocks noChangeAspect="1"/>
          </p:cNvPicPr>
          <p:nvPr/>
        </p:nvPicPr>
        <p:blipFill rotWithShape="1">
          <a:blip r:embed="rId3">
            <a:extLst>
              <a:ext uri="{28A0092B-C50C-407E-A947-70E740481C1C}">
                <a14:useLocalDpi xmlns:a14="http://schemas.microsoft.com/office/drawing/2010/main" val="0"/>
              </a:ext>
            </a:extLst>
          </a:blip>
          <a:srcRect b="51316"/>
          <a:stretch/>
        </p:blipFill>
        <p:spPr>
          <a:xfrm>
            <a:off x="5178880" y="3902841"/>
            <a:ext cx="6010089" cy="2834640"/>
          </a:xfrm>
          <a:prstGeom prst="rect">
            <a:avLst/>
          </a:prstGeom>
        </p:spPr>
      </p:pic>
      <p:pic>
        <p:nvPicPr>
          <p:cNvPr id="21" name="Picture 20">
            <a:extLst>
              <a:ext uri="{FF2B5EF4-FFF2-40B4-BE49-F238E27FC236}">
                <a16:creationId xmlns:a16="http://schemas.microsoft.com/office/drawing/2014/main" id="{9864810B-CF48-4C45-AB81-36939BF4838E}"/>
              </a:ext>
            </a:extLst>
          </p:cNvPr>
          <p:cNvPicPr>
            <a:picLocks noChangeAspect="1"/>
          </p:cNvPicPr>
          <p:nvPr/>
        </p:nvPicPr>
        <p:blipFill>
          <a:blip r:embed="rId4"/>
          <a:stretch>
            <a:fillRect/>
          </a:stretch>
        </p:blipFill>
        <p:spPr>
          <a:xfrm>
            <a:off x="3886200" y="947033"/>
            <a:ext cx="8229600" cy="2177167"/>
          </a:xfrm>
          <a:prstGeom prst="rect">
            <a:avLst/>
          </a:prstGeom>
        </p:spPr>
      </p:pic>
      <p:sp>
        <p:nvSpPr>
          <p:cNvPr id="22" name="Rectangle 21">
            <a:extLst>
              <a:ext uri="{FF2B5EF4-FFF2-40B4-BE49-F238E27FC236}">
                <a16:creationId xmlns:a16="http://schemas.microsoft.com/office/drawing/2014/main" id="{4C467E08-63A0-4833-BED6-2A581214BD7D}"/>
              </a:ext>
            </a:extLst>
          </p:cNvPr>
          <p:cNvSpPr/>
          <p:nvPr/>
        </p:nvSpPr>
        <p:spPr>
          <a:xfrm>
            <a:off x="0" y="758545"/>
            <a:ext cx="3810000" cy="5509200"/>
          </a:xfrm>
          <a:prstGeom prst="rect">
            <a:avLst/>
          </a:prstGeom>
        </p:spPr>
        <p:txBody>
          <a:bodyPr wrap="square">
            <a:spAutoFit/>
          </a:bodyPr>
          <a:lstStyle/>
          <a:p>
            <a:pPr marL="285750" indent="-285750" algn="just">
              <a:buFont typeface="Arial" panose="020B0604020202020204" pitchFamily="34" charset="0"/>
              <a:buChar char="•"/>
            </a:pPr>
            <a:r>
              <a:rPr lang="en-US" sz="1600" dirty="0"/>
              <a:t>Using a novel laser ablation process we will fabricate the next iteration zigzag PCB which will not suffer from the distortions (i.e., over-etched zigzag tips, and under-etched troughs) and limitations (e.g., 3mil gap between pads) of standard chemical etching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Laser ablation allows for the possibility to probe the zigzag geometry parameter space down to the level of 1mil or less</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We have already designed and submitted the drawings for fabricating a PCB comprising 128 groups of 4-5 zigzag pads, each with slightly differing zigzag geometries.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The PCB will be installed onto a 4-GEM detector and brought to a beam test in order to scan an interesting region of the zigzag geometry parameter space.</a:t>
            </a:r>
          </a:p>
        </p:txBody>
      </p:sp>
      <p:sp>
        <p:nvSpPr>
          <p:cNvPr id="23" name="TextBox 22">
            <a:extLst>
              <a:ext uri="{FF2B5EF4-FFF2-40B4-BE49-F238E27FC236}">
                <a16:creationId xmlns:a16="http://schemas.microsoft.com/office/drawing/2014/main" id="{764C9356-8504-41F9-A7C4-D4AB5FA7515B}"/>
              </a:ext>
            </a:extLst>
          </p:cNvPr>
          <p:cNvSpPr txBox="1"/>
          <p:nvPr/>
        </p:nvSpPr>
        <p:spPr>
          <a:xfrm>
            <a:off x="3886200" y="594956"/>
            <a:ext cx="8229600" cy="338554"/>
          </a:xfrm>
          <a:prstGeom prst="rect">
            <a:avLst/>
          </a:prstGeom>
          <a:noFill/>
        </p:spPr>
        <p:txBody>
          <a:bodyPr wrap="square" rtlCol="0">
            <a:spAutoFit/>
          </a:bodyPr>
          <a:lstStyle/>
          <a:p>
            <a:pPr algn="ctr"/>
            <a:r>
              <a:rPr lang="en-US" sz="1600" b="1" dirty="0"/>
              <a:t>Multi-ZZ patterned PCB drawings submitted for fabrication using laser ablation</a:t>
            </a:r>
          </a:p>
        </p:txBody>
      </p:sp>
      <p:sp>
        <p:nvSpPr>
          <p:cNvPr id="24" name="TextBox 23">
            <a:extLst>
              <a:ext uri="{FF2B5EF4-FFF2-40B4-BE49-F238E27FC236}">
                <a16:creationId xmlns:a16="http://schemas.microsoft.com/office/drawing/2014/main" id="{DFB6CF58-8158-4C5A-98EA-CB8906E80C98}"/>
              </a:ext>
            </a:extLst>
          </p:cNvPr>
          <p:cNvSpPr txBox="1"/>
          <p:nvPr/>
        </p:nvSpPr>
        <p:spPr>
          <a:xfrm>
            <a:off x="5178879" y="3301425"/>
            <a:ext cx="6010089" cy="584775"/>
          </a:xfrm>
          <a:prstGeom prst="rect">
            <a:avLst/>
          </a:prstGeom>
          <a:noFill/>
        </p:spPr>
        <p:txBody>
          <a:bodyPr wrap="square" rtlCol="0">
            <a:spAutoFit/>
          </a:bodyPr>
          <a:lstStyle/>
          <a:p>
            <a:pPr algn="ctr"/>
            <a:r>
              <a:rPr lang="en-US" sz="1600" b="1" dirty="0"/>
              <a:t>GEM detector equipped with Multi-ZZ patterned PCB mounted to XY-moveable stage for beam test measurements</a:t>
            </a:r>
          </a:p>
        </p:txBody>
      </p:sp>
    </p:spTree>
    <p:extLst>
      <p:ext uri="{BB962C8B-B14F-4D97-AF65-F5344CB8AC3E}">
        <p14:creationId xmlns:p14="http://schemas.microsoft.com/office/powerpoint/2010/main" val="1563079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BNL: </a:t>
            </a:r>
            <a:r>
              <a:rPr lang="en-US" sz="2400" dirty="0">
                <a:solidFill>
                  <a:schemeClr val="tx2"/>
                </a:solidFill>
                <a:latin typeface="Arial" panose="020B0604020202020204" pitchFamily="34" charset="0"/>
                <a:cs typeface="Arial" panose="020B0604020202020204" pitchFamily="34" charset="0"/>
              </a:rPr>
              <a:t>In-lab measurements of ZZ PCB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6</a:t>
            </a:fld>
            <a:endParaRPr lang="en-US" dirty="0"/>
          </a:p>
        </p:txBody>
      </p:sp>
      <p:pic>
        <p:nvPicPr>
          <p:cNvPr id="10" name="Picture 9">
            <a:extLst>
              <a:ext uri="{FF2B5EF4-FFF2-40B4-BE49-F238E27FC236}">
                <a16:creationId xmlns:a16="http://schemas.microsoft.com/office/drawing/2014/main" id="{8B963EB8-D5C5-4011-8C17-97605CBBB0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760" y="932677"/>
            <a:ext cx="6035040" cy="3132983"/>
          </a:xfrm>
          <a:prstGeom prst="rect">
            <a:avLst/>
          </a:prstGeom>
        </p:spPr>
      </p:pic>
      <p:pic>
        <p:nvPicPr>
          <p:cNvPr id="11" name="Picture 10">
            <a:extLst>
              <a:ext uri="{FF2B5EF4-FFF2-40B4-BE49-F238E27FC236}">
                <a16:creationId xmlns:a16="http://schemas.microsoft.com/office/drawing/2014/main" id="{4B95A9EA-8DCF-424C-B098-B3391FCA9A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1040956"/>
            <a:ext cx="5852160" cy="2934393"/>
          </a:xfrm>
          <a:prstGeom prst="rect">
            <a:avLst/>
          </a:prstGeom>
        </p:spPr>
      </p:pic>
      <p:sp>
        <p:nvSpPr>
          <p:cNvPr id="12" name="TextBox 11">
            <a:extLst>
              <a:ext uri="{FF2B5EF4-FFF2-40B4-BE49-F238E27FC236}">
                <a16:creationId xmlns:a16="http://schemas.microsoft.com/office/drawing/2014/main" id="{0BAC2020-64D8-495F-91F1-7FABCA1CFE3C}"/>
              </a:ext>
            </a:extLst>
          </p:cNvPr>
          <p:cNvSpPr txBox="1"/>
          <p:nvPr/>
        </p:nvSpPr>
        <p:spPr>
          <a:xfrm>
            <a:off x="1856510" y="709509"/>
            <a:ext cx="1551771" cy="369332"/>
          </a:xfrm>
          <a:prstGeom prst="rect">
            <a:avLst/>
          </a:prstGeom>
          <a:noFill/>
        </p:spPr>
        <p:txBody>
          <a:bodyPr wrap="none" rtlCol="0">
            <a:spAutoFit/>
          </a:bodyPr>
          <a:lstStyle/>
          <a:p>
            <a:r>
              <a:rPr lang="en-US" b="1" dirty="0"/>
              <a:t>Prototype TPC</a:t>
            </a:r>
          </a:p>
        </p:txBody>
      </p:sp>
      <p:sp>
        <p:nvSpPr>
          <p:cNvPr id="13" name="TextBox 12">
            <a:extLst>
              <a:ext uri="{FF2B5EF4-FFF2-40B4-BE49-F238E27FC236}">
                <a16:creationId xmlns:a16="http://schemas.microsoft.com/office/drawing/2014/main" id="{E26D5502-1CD6-4BC3-9932-A67003E579AB}"/>
              </a:ext>
            </a:extLst>
          </p:cNvPr>
          <p:cNvSpPr txBox="1"/>
          <p:nvPr/>
        </p:nvSpPr>
        <p:spPr>
          <a:xfrm>
            <a:off x="8443744" y="566491"/>
            <a:ext cx="2175211" cy="369332"/>
          </a:xfrm>
          <a:prstGeom prst="rect">
            <a:avLst/>
          </a:prstGeom>
          <a:noFill/>
        </p:spPr>
        <p:txBody>
          <a:bodyPr wrap="none" rtlCol="0">
            <a:spAutoFit/>
          </a:bodyPr>
          <a:lstStyle/>
          <a:p>
            <a:r>
              <a:rPr lang="en-US" b="1" dirty="0"/>
              <a:t>Cosmic ray telescope</a:t>
            </a:r>
          </a:p>
        </p:txBody>
      </p:sp>
      <p:sp>
        <p:nvSpPr>
          <p:cNvPr id="14" name="TextBox 13">
            <a:extLst>
              <a:ext uri="{FF2B5EF4-FFF2-40B4-BE49-F238E27FC236}">
                <a16:creationId xmlns:a16="http://schemas.microsoft.com/office/drawing/2014/main" id="{C9D80298-18C8-4466-81BF-FF61BC9FBC37}"/>
              </a:ext>
            </a:extLst>
          </p:cNvPr>
          <p:cNvSpPr txBox="1"/>
          <p:nvPr/>
        </p:nvSpPr>
        <p:spPr>
          <a:xfrm>
            <a:off x="-1341" y="4199991"/>
            <a:ext cx="5849528" cy="2246769"/>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sz="1600" dirty="0"/>
              <a:t>Design completed; assembly has begun and will be completed in a few months</a:t>
            </a:r>
          </a:p>
          <a:p>
            <a:pPr marL="285750" indent="-285750">
              <a:lnSpc>
                <a:spcPts val="2400"/>
              </a:lnSpc>
              <a:buFont typeface="Arial" panose="020B0604020202020204" pitchFamily="34" charset="0"/>
              <a:buChar char="•"/>
            </a:pPr>
            <a:r>
              <a:rPr lang="en-US" sz="1600" dirty="0"/>
              <a:t>10 × 10 × 10 cm</a:t>
            </a:r>
            <a:r>
              <a:rPr lang="en-US" sz="1600" baseline="30000" dirty="0"/>
              <a:t>3</a:t>
            </a:r>
            <a:r>
              <a:rPr lang="en-US" sz="1600" dirty="0"/>
              <a:t> field cage, coupled to 10 × 10 cm</a:t>
            </a:r>
            <a:r>
              <a:rPr lang="en-US" sz="1600" baseline="30000" dirty="0"/>
              <a:t>2</a:t>
            </a:r>
            <a:r>
              <a:rPr lang="en-US" sz="1600" dirty="0"/>
              <a:t> GEM readout</a:t>
            </a:r>
          </a:p>
          <a:p>
            <a:pPr marL="285750" indent="-285750">
              <a:lnSpc>
                <a:spcPts val="2400"/>
              </a:lnSpc>
              <a:buFont typeface="Arial" panose="020B0604020202020204" pitchFamily="34" charset="0"/>
              <a:buChar char="•"/>
            </a:pPr>
            <a:r>
              <a:rPr lang="en-US" sz="1600" dirty="0"/>
              <a:t>Zigzag PCB used for readout to reconstruct real tracks</a:t>
            </a:r>
          </a:p>
          <a:p>
            <a:pPr marL="285750" indent="-285750">
              <a:lnSpc>
                <a:spcPts val="2400"/>
              </a:lnSpc>
              <a:buFont typeface="Arial" panose="020B0604020202020204" pitchFamily="34" charset="0"/>
              <a:buChar char="•"/>
            </a:pPr>
            <a:r>
              <a:rPr lang="en-US" sz="1600" dirty="0"/>
              <a:t>Can be used for TPC gas studies, including measurements of drift velocity, charge spread, energy resolution, ion back-flow, etc.</a:t>
            </a:r>
          </a:p>
          <a:p>
            <a:pPr marL="285750" indent="-285750">
              <a:lnSpc>
                <a:spcPts val="2400"/>
              </a:lnSpc>
              <a:buFont typeface="Arial" panose="020B0604020202020204" pitchFamily="34" charset="0"/>
              <a:buChar char="•"/>
            </a:pPr>
            <a:r>
              <a:rPr lang="en-US" sz="1600" dirty="0"/>
              <a:t>May be brought to beam test some time this year</a:t>
            </a:r>
          </a:p>
        </p:txBody>
      </p:sp>
      <p:sp>
        <p:nvSpPr>
          <p:cNvPr id="15" name="TextBox 14">
            <a:extLst>
              <a:ext uri="{FF2B5EF4-FFF2-40B4-BE49-F238E27FC236}">
                <a16:creationId xmlns:a16="http://schemas.microsoft.com/office/drawing/2014/main" id="{DBBF22FF-CD69-430C-9CB3-5CC63B942241}"/>
              </a:ext>
            </a:extLst>
          </p:cNvPr>
          <p:cNvSpPr txBox="1"/>
          <p:nvPr/>
        </p:nvSpPr>
        <p:spPr>
          <a:xfrm>
            <a:off x="5963478" y="4058005"/>
            <a:ext cx="6164905" cy="2554545"/>
          </a:xfrm>
          <a:prstGeom prst="rect">
            <a:avLst/>
          </a:prstGeom>
          <a:noFill/>
        </p:spPr>
        <p:txBody>
          <a:bodyPr wrap="square" rtlCol="0">
            <a:spAutoFit/>
          </a:bodyPr>
          <a:lstStyle/>
          <a:p>
            <a:pPr marL="285750" indent="-285750">
              <a:lnSpc>
                <a:spcPts val="2400"/>
              </a:lnSpc>
              <a:buFont typeface="Arial" panose="020B0604020202020204" pitchFamily="34" charset="0"/>
              <a:buChar char="•"/>
            </a:pPr>
            <a:r>
              <a:rPr lang="en-US" sz="1600" dirty="0"/>
              <a:t>Assembly almost complete</a:t>
            </a:r>
          </a:p>
          <a:p>
            <a:pPr marL="285750" indent="-285750">
              <a:lnSpc>
                <a:spcPts val="2400"/>
              </a:lnSpc>
              <a:buFont typeface="Arial" panose="020B0604020202020204" pitchFamily="34" charset="0"/>
              <a:buChar char="•"/>
            </a:pPr>
            <a:r>
              <a:rPr lang="en-US" sz="1600" dirty="0"/>
              <a:t>4-layer GEM-based telescope with COMPASS X-Y readout</a:t>
            </a:r>
          </a:p>
          <a:p>
            <a:pPr marL="285750" indent="-285750">
              <a:lnSpc>
                <a:spcPts val="2400"/>
              </a:lnSpc>
              <a:buFont typeface="Arial" panose="020B0604020202020204" pitchFamily="34" charset="0"/>
              <a:buChar char="•"/>
            </a:pPr>
            <a:r>
              <a:rPr lang="en-US" sz="1600" dirty="0"/>
              <a:t>Expect at least 60</a:t>
            </a:r>
            <a:r>
              <a:rPr lang="en-US" sz="1600" dirty="0">
                <a:latin typeface="Symbol" panose="05050102010706020507" pitchFamily="18" charset="2"/>
              </a:rPr>
              <a:t>m</a:t>
            </a:r>
            <a:r>
              <a:rPr lang="en-US" sz="1600" dirty="0"/>
              <a:t>m space point resolution per layer in 2D </a:t>
            </a:r>
          </a:p>
          <a:p>
            <a:pPr marL="285750" indent="-285750">
              <a:lnSpc>
                <a:spcPts val="2400"/>
              </a:lnSpc>
              <a:buFont typeface="Arial" panose="020B0604020202020204" pitchFamily="34" charset="0"/>
              <a:buChar char="•"/>
            </a:pPr>
            <a:r>
              <a:rPr lang="en-US" sz="1600" dirty="0"/>
              <a:t>Will allow for in-lab resolution measurements using real tracks for detector under test</a:t>
            </a:r>
          </a:p>
          <a:p>
            <a:pPr marL="285750" indent="-285750">
              <a:lnSpc>
                <a:spcPts val="2400"/>
              </a:lnSpc>
              <a:buFont typeface="Arial" panose="020B0604020202020204" pitchFamily="34" charset="0"/>
              <a:buChar char="•"/>
            </a:pPr>
            <a:r>
              <a:rPr lang="en-US" sz="1600" dirty="0"/>
              <a:t> Plan to study prototype TPC and get realistic measures of resolution for ZZ PCB’s to compliment results from x-ray scans</a:t>
            </a:r>
          </a:p>
          <a:p>
            <a:pPr marL="285750" indent="-285750">
              <a:lnSpc>
                <a:spcPts val="2400"/>
              </a:lnSpc>
              <a:buFont typeface="Arial" panose="020B0604020202020204" pitchFamily="34" charset="0"/>
              <a:buChar char="•"/>
            </a:pPr>
            <a:r>
              <a:rPr lang="en-US" sz="1600" dirty="0"/>
              <a:t>Will also be used as reference tracker for beam test in July 2018 </a:t>
            </a:r>
          </a:p>
        </p:txBody>
      </p:sp>
    </p:spTree>
    <p:extLst>
      <p:ext uri="{BB962C8B-B14F-4D97-AF65-F5344CB8AC3E}">
        <p14:creationId xmlns:p14="http://schemas.microsoft.com/office/powerpoint/2010/main" val="1181398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25" name="Title 1"/>
          <p:cNvSpPr txBox="1">
            <a:spLocks/>
          </p:cNvSpPr>
          <p:nvPr/>
        </p:nvSpPr>
        <p:spPr>
          <a:xfrm>
            <a:off x="0" y="-1"/>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BNL: </a:t>
            </a:r>
            <a:r>
              <a:rPr lang="en-US" sz="2400" dirty="0">
                <a:solidFill>
                  <a:schemeClr val="tx2"/>
                </a:solidFill>
                <a:latin typeface="Arial" panose="020B0604020202020204" pitchFamily="34" charset="0"/>
                <a:cs typeface="Arial" panose="020B0604020202020204" pitchFamily="34" charset="0"/>
              </a:rPr>
              <a:t>New high intensity X-ray scanner  </a:t>
            </a:r>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7</a:t>
            </a:fld>
            <a:endParaRPr lang="en-US" dirty="0"/>
          </a:p>
        </p:txBody>
      </p:sp>
      <p:pic>
        <p:nvPicPr>
          <p:cNvPr id="16" name="Picture 15">
            <a:extLst>
              <a:ext uri="{FF2B5EF4-FFF2-40B4-BE49-F238E27FC236}">
                <a16:creationId xmlns:a16="http://schemas.microsoft.com/office/drawing/2014/main" id="{2653CAAF-ED5B-4689-8883-CD1AAB68D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1790" y="1055988"/>
            <a:ext cx="6020210" cy="5083733"/>
          </a:xfrm>
          <a:prstGeom prst="rect">
            <a:avLst/>
          </a:prstGeom>
        </p:spPr>
      </p:pic>
      <p:sp>
        <p:nvSpPr>
          <p:cNvPr id="17" name="TextBox 16">
            <a:extLst>
              <a:ext uri="{FF2B5EF4-FFF2-40B4-BE49-F238E27FC236}">
                <a16:creationId xmlns:a16="http://schemas.microsoft.com/office/drawing/2014/main" id="{724D14D5-351A-4721-8A89-4BE7B7ABDCCF}"/>
              </a:ext>
            </a:extLst>
          </p:cNvPr>
          <p:cNvSpPr txBox="1"/>
          <p:nvPr/>
        </p:nvSpPr>
        <p:spPr>
          <a:xfrm>
            <a:off x="0" y="673807"/>
            <a:ext cx="6096000" cy="6001643"/>
          </a:xfrm>
          <a:prstGeom prst="rect">
            <a:avLst/>
          </a:prstGeom>
          <a:noFill/>
        </p:spPr>
        <p:txBody>
          <a:bodyPr wrap="square" rtlCol="0">
            <a:spAutoFit/>
          </a:bodyPr>
          <a:lstStyle/>
          <a:p>
            <a:pPr marL="285750" indent="-285750">
              <a:buFont typeface="Arial" panose="020B0604020202020204" pitchFamily="34" charset="0"/>
              <a:buChar char="•"/>
            </a:pPr>
            <a:r>
              <a:rPr lang="en-US" sz="1600" dirty="0"/>
              <a:t>X-ray scanner assembly is complete</a:t>
            </a:r>
          </a:p>
          <a:p>
            <a:pPr marL="285750" indent="-285750">
              <a:buFont typeface="Arial" panose="020B0604020202020204" pitchFamily="34" charset="0"/>
              <a:buChar char="•"/>
            </a:pPr>
            <a:r>
              <a:rPr lang="en-US" sz="1600" dirty="0"/>
              <a:t>The scanner consists of a 40W x-ray source with a 38</a:t>
            </a:r>
            <a:r>
              <a:rPr lang="en-US" sz="1600" baseline="30000" dirty="0"/>
              <a:t>o</a:t>
            </a:r>
            <a:r>
              <a:rPr lang="en-US" sz="1600" dirty="0"/>
              <a:t> cone of illumination, a big improvement over the older 3W source with a 120</a:t>
            </a:r>
            <a:r>
              <a:rPr lang="en-US" sz="1600" baseline="30000" dirty="0"/>
              <a:t>o</a:t>
            </a:r>
            <a:r>
              <a:rPr lang="en-US" sz="1600" dirty="0"/>
              <a:t> cone. (We estimated the scan time of a zigzag PCB to be about 1-2hrs. for the new scanner, compared to about 24hrs. for the older setup.)</a:t>
            </a:r>
          </a:p>
          <a:p>
            <a:pPr marL="285750" indent="-285750">
              <a:buFont typeface="Arial" panose="020B0604020202020204" pitchFamily="34" charset="0"/>
              <a:buChar char="•"/>
            </a:pPr>
            <a:r>
              <a:rPr lang="en-US" sz="1600" dirty="0"/>
              <a:t>The new stage is also considerably larger with a travel of 15” in both the X and Y directions, compared to about 6” for the older setup.</a:t>
            </a:r>
          </a:p>
          <a:p>
            <a:pPr marL="285750" indent="-285750">
              <a:buFont typeface="Arial" panose="020B0604020202020204" pitchFamily="34" charset="0"/>
              <a:buChar char="•"/>
            </a:pPr>
            <a:r>
              <a:rPr lang="en-US" sz="1600" dirty="0"/>
              <a:t>We manufactured new collimators for the new setup which have significantly smaller slit lengths for the purpose of probing finer structures of readout electrodes under study (albeit at the cost of losing some rate).</a:t>
            </a:r>
          </a:p>
          <a:p>
            <a:pPr marL="285750" indent="-285750">
              <a:buFont typeface="Arial" panose="020B0604020202020204" pitchFamily="34" charset="0"/>
              <a:buChar char="•"/>
            </a:pPr>
            <a:r>
              <a:rPr lang="en-US" sz="1600" dirty="0"/>
              <a:t>The X-ray shielding/collimator box passed the BNL radiological control requirements and is considered a level-1 radiation generating device for use in the lab.</a:t>
            </a:r>
          </a:p>
          <a:p>
            <a:pPr marL="285750" indent="-285750">
              <a:buFont typeface="Arial" panose="020B0604020202020204" pitchFamily="34" charset="0"/>
              <a:buChar char="•"/>
            </a:pPr>
            <a:r>
              <a:rPr lang="en-US" sz="1600" dirty="0"/>
              <a:t>After initial tests, the output from the collimator was significantly less than expected, due to the presence of materials in the exit window of the x-ray source with large mass attenuation coefficients.</a:t>
            </a:r>
          </a:p>
          <a:p>
            <a:pPr marL="285750" indent="-285750">
              <a:buFont typeface="Arial" panose="020B0604020202020204" pitchFamily="34" charset="0"/>
              <a:buChar char="•"/>
            </a:pPr>
            <a:r>
              <a:rPr lang="en-US" sz="1600" dirty="0"/>
              <a:t>This was not readily disclosed by the manufacturer prior to purchasing the device. However, we are currently investigating options to recover the lost rate, including employing a doubly curved diffractive crystal optic which has a significantly larger numerical aperture than a simple collimator and has the ability to focus the collected light onto a very small spot size.</a:t>
            </a:r>
          </a:p>
        </p:txBody>
      </p:sp>
    </p:spTree>
    <p:extLst>
      <p:ext uri="{BB962C8B-B14F-4D97-AF65-F5344CB8AC3E}">
        <p14:creationId xmlns:p14="http://schemas.microsoft.com/office/powerpoint/2010/main" val="1706336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9" y="6492888"/>
            <a:ext cx="3505200" cy="365125"/>
          </a:xfrm>
        </p:spPr>
        <p:txBody>
          <a:bodyPr/>
          <a:lstStyle/>
          <a:p>
            <a:r>
              <a:rPr lang="en-US"/>
              <a:t>EIC Detector R&amp;D AC Meeting @ BNL, 1/18/2018</a:t>
            </a:r>
            <a:endParaRPr lang="en-US" dirty="0"/>
          </a:p>
        </p:txBody>
      </p:sp>
      <p:sp>
        <p:nvSpPr>
          <p:cNvPr id="8" name="Slide Number Placeholder 7">
            <a:extLst>
              <a:ext uri="{FF2B5EF4-FFF2-40B4-BE49-F238E27FC236}">
                <a16:creationId xmlns:a16="http://schemas.microsoft.com/office/drawing/2014/main" id="{E432752A-6C38-4D2C-90B9-C48C293B1061}"/>
              </a:ext>
            </a:extLst>
          </p:cNvPr>
          <p:cNvSpPr>
            <a:spLocks noGrp="1"/>
          </p:cNvSpPr>
          <p:nvPr>
            <p:ph type="sldNum" sz="quarter" idx="12"/>
          </p:nvPr>
        </p:nvSpPr>
        <p:spPr/>
        <p:txBody>
          <a:bodyPr/>
          <a:lstStyle/>
          <a:p>
            <a:fld id="{DB0E36C9-3AF3-4F25-819E-BE7B4BF519E9}" type="slidenum">
              <a:rPr lang="en-US" smtClean="0"/>
              <a:t>8</a:t>
            </a:fld>
            <a:endParaRPr lang="en-US" dirty="0"/>
          </a:p>
        </p:txBody>
      </p:sp>
      <p:sp>
        <p:nvSpPr>
          <p:cNvPr id="7" name="TextBox 6">
            <a:extLst>
              <a:ext uri="{FF2B5EF4-FFF2-40B4-BE49-F238E27FC236}">
                <a16:creationId xmlns:a16="http://schemas.microsoft.com/office/drawing/2014/main" id="{D2D76852-1683-4601-AC8C-6046298B378D}"/>
              </a:ext>
            </a:extLst>
          </p:cNvPr>
          <p:cNvSpPr txBox="1"/>
          <p:nvPr/>
        </p:nvSpPr>
        <p:spPr>
          <a:xfrm>
            <a:off x="0" y="764421"/>
            <a:ext cx="12192000" cy="3426579"/>
          </a:xfrm>
          <a:prstGeom prst="rect">
            <a:avLst/>
          </a:prstGeom>
          <a:noFill/>
        </p:spPr>
        <p:txBody>
          <a:bodyPr wrap="square" rtlCol="0">
            <a:spAutoFit/>
          </a:bodyPr>
          <a:lstStyle/>
          <a:p>
            <a:pPr>
              <a:lnSpc>
                <a:spcPts val="2600"/>
              </a:lnSpc>
            </a:pPr>
            <a:r>
              <a:rPr lang="en-US" sz="2400" dirty="0"/>
              <a:t>Plans</a:t>
            </a:r>
          </a:p>
          <a:p>
            <a:pPr marL="285750" indent="-285750">
              <a:lnSpc>
                <a:spcPts val="2600"/>
              </a:lnSpc>
              <a:buFont typeface="Arial" panose="020B0604020202020204" pitchFamily="34" charset="0"/>
              <a:buChar char="•"/>
            </a:pPr>
            <a:r>
              <a:rPr lang="en-US" b="1" dirty="0"/>
              <a:t>Zigzag Pad development: </a:t>
            </a:r>
            <a:r>
              <a:rPr lang="en-US" dirty="0"/>
              <a:t>we will continue to develop and further optimize the zigzag patterned readout by pursuing a laser ablation process for the accurate reproduction of our zigzag designs and will continue to make our simulations more realistic. </a:t>
            </a:r>
          </a:p>
          <a:p>
            <a:pPr marL="285750" indent="-285750">
              <a:lnSpc>
                <a:spcPts val="2600"/>
              </a:lnSpc>
              <a:buFont typeface="Arial" panose="020B0604020202020204" pitchFamily="34" charset="0"/>
              <a:buChar char="•"/>
            </a:pPr>
            <a:r>
              <a:rPr lang="en-US" b="1" dirty="0"/>
              <a:t>Beam test with multi-zigzag PCB: </a:t>
            </a:r>
            <a:r>
              <a:rPr lang="en-US" dirty="0"/>
              <a:t>we plan to carry out a beam test of a new zigzag PCB consisting of many regions with slightly different zigzag shaped pads for the purpose of scanning the parameter space of the zigzag geometry. </a:t>
            </a:r>
          </a:p>
          <a:p>
            <a:pPr marL="285750" indent="-285750">
              <a:lnSpc>
                <a:spcPts val="2600"/>
              </a:lnSpc>
              <a:buFont typeface="Arial" panose="020B0604020202020204" pitchFamily="34" charset="0"/>
              <a:buChar char="•"/>
            </a:pPr>
            <a:r>
              <a:rPr lang="en-US" b="1" dirty="0"/>
              <a:t>Measurements with GEM-based cosmic ray telescope: </a:t>
            </a:r>
            <a:r>
              <a:rPr lang="en-US" dirty="0"/>
              <a:t>we plan to make measurement of the position resolution of new zigzag PCB’s in the lab using a high resolution, GEM-based cosmic ray telescope.</a:t>
            </a:r>
          </a:p>
          <a:p>
            <a:pPr marL="285750" indent="-285750">
              <a:lnSpc>
                <a:spcPts val="2600"/>
              </a:lnSpc>
              <a:buFont typeface="Arial" panose="020B0604020202020204" pitchFamily="34" charset="0"/>
              <a:buChar char="•"/>
            </a:pPr>
            <a:r>
              <a:rPr lang="en-US" b="1" dirty="0"/>
              <a:t>GEM Studies using TPC gas mixtures in a compact TPC prototype: </a:t>
            </a:r>
            <a:r>
              <a:rPr lang="en-US" dirty="0"/>
              <a:t>we plan to use a compact TPC prototype detector to reconstruct particle tracks with newly developed zigzag PCB’s in the lab and plan to study various candidate TPC gases in the same setup.</a:t>
            </a:r>
            <a:endParaRPr lang="en-US" b="1" dirty="0"/>
          </a:p>
        </p:txBody>
      </p:sp>
      <p:sp>
        <p:nvSpPr>
          <p:cNvPr id="9" name="Rectangle 8">
            <a:extLst>
              <a:ext uri="{FF2B5EF4-FFF2-40B4-BE49-F238E27FC236}">
                <a16:creationId xmlns:a16="http://schemas.microsoft.com/office/drawing/2014/main" id="{30A0DD1A-30FE-4786-9163-916181927CA7}"/>
              </a:ext>
            </a:extLst>
          </p:cNvPr>
          <p:cNvSpPr/>
          <p:nvPr/>
        </p:nvSpPr>
        <p:spPr>
          <a:xfrm>
            <a:off x="5222" y="4460319"/>
            <a:ext cx="12186778" cy="2092881"/>
          </a:xfrm>
          <a:prstGeom prst="rect">
            <a:avLst/>
          </a:prstGeom>
        </p:spPr>
        <p:txBody>
          <a:bodyPr wrap="square">
            <a:spAutoFit/>
          </a:bodyPr>
          <a:lstStyle/>
          <a:p>
            <a:pPr>
              <a:lnSpc>
                <a:spcPts val="2600"/>
              </a:lnSpc>
            </a:pPr>
            <a:r>
              <a:rPr lang="en-US" sz="2400" dirty="0"/>
              <a:t>2018 Milestones: </a:t>
            </a:r>
          </a:p>
          <a:p>
            <a:pPr marL="285750" indent="-285750">
              <a:lnSpc>
                <a:spcPts val="2600"/>
              </a:lnSpc>
              <a:buFont typeface="Arial" panose="020B0604020202020204" pitchFamily="34" charset="0"/>
              <a:buChar char="•"/>
            </a:pPr>
            <a:r>
              <a:rPr lang="en-US" dirty="0"/>
              <a:t>Early January: Production of multi-zigzag PCB using laser ablation process </a:t>
            </a:r>
          </a:p>
          <a:p>
            <a:pPr marL="285750" indent="-285750">
              <a:lnSpc>
                <a:spcPts val="2600"/>
              </a:lnSpc>
              <a:buFont typeface="Arial" panose="020B0604020202020204" pitchFamily="34" charset="0"/>
              <a:buChar char="•"/>
            </a:pPr>
            <a:r>
              <a:rPr lang="en-US" dirty="0"/>
              <a:t>Mid. January – Mid. February: In-lab partial x-ray scan of multi-zigzag PCB </a:t>
            </a:r>
          </a:p>
          <a:p>
            <a:pPr marL="285750" indent="-285750">
              <a:lnSpc>
                <a:spcPts val="2600"/>
              </a:lnSpc>
              <a:buFont typeface="Arial" panose="020B0604020202020204" pitchFamily="34" charset="0"/>
              <a:buChar char="•"/>
            </a:pPr>
            <a:r>
              <a:rPr lang="en-US" dirty="0"/>
              <a:t>End of February – End of March: FNAL beam test to study zigzag geometries contained in multi-zigzag PCB </a:t>
            </a:r>
          </a:p>
          <a:p>
            <a:pPr marL="285750" indent="-285750">
              <a:lnSpc>
                <a:spcPts val="2600"/>
              </a:lnSpc>
              <a:buFont typeface="Arial" panose="020B0604020202020204" pitchFamily="34" charset="0"/>
              <a:buChar char="•"/>
            </a:pPr>
            <a:r>
              <a:rPr lang="en-US" dirty="0"/>
              <a:t>April – July: Analysis of beam test data and studies with compact TPC prototype </a:t>
            </a:r>
          </a:p>
          <a:p>
            <a:pPr marL="285750" indent="-285750">
              <a:lnSpc>
                <a:spcPts val="2600"/>
              </a:lnSpc>
              <a:buFont typeface="Arial" panose="020B0604020202020204" pitchFamily="34" charset="0"/>
              <a:buChar char="•"/>
            </a:pPr>
            <a:r>
              <a:rPr lang="en-US" dirty="0"/>
              <a:t>Early July: 2nd beam test with next iteration zigzag PCB + compact TPC (tentative) </a:t>
            </a:r>
          </a:p>
        </p:txBody>
      </p:sp>
      <p:sp>
        <p:nvSpPr>
          <p:cNvPr id="10" name="Title 1">
            <a:extLst>
              <a:ext uri="{FF2B5EF4-FFF2-40B4-BE49-F238E27FC236}">
                <a16:creationId xmlns:a16="http://schemas.microsoft.com/office/drawing/2014/main" id="{DC7F7D33-C07E-42DF-8DEE-F9C9A4799D56}"/>
              </a:ext>
            </a:extLst>
          </p:cNvPr>
          <p:cNvSpPr txBox="1">
            <a:spLocks/>
          </p:cNvSpPr>
          <p:nvPr/>
        </p:nvSpPr>
        <p:spPr>
          <a:xfrm>
            <a:off x="0" y="-1"/>
            <a:ext cx="12192000" cy="533401"/>
          </a:xfrm>
          <a:prstGeom prst="rect">
            <a:avLst/>
          </a:prstGeom>
        </p:spPr>
        <p:txBody>
          <a:bodyPr vert="horz" lIns="91440" tIns="45721" rIns="91440" bIns="457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BNL: </a:t>
            </a:r>
            <a:r>
              <a:rPr lang="en-US" sz="2400" dirty="0">
                <a:solidFill>
                  <a:schemeClr val="tx2"/>
                </a:solidFill>
                <a:latin typeface="Arial" panose="020B0604020202020204" pitchFamily="34" charset="0"/>
                <a:cs typeface="Arial" panose="020B0604020202020204" pitchFamily="34" charset="0"/>
              </a:rPr>
              <a:t>Plans &amp; Milestones</a:t>
            </a:r>
          </a:p>
        </p:txBody>
      </p:sp>
    </p:spTree>
    <p:extLst>
      <p:ext uri="{BB962C8B-B14F-4D97-AF65-F5344CB8AC3E}">
        <p14:creationId xmlns:p14="http://schemas.microsoft.com/office/powerpoint/2010/main" val="1822761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648205" y="6492888"/>
            <a:ext cx="3581401" cy="365125"/>
          </a:xfrm>
        </p:spPr>
        <p:txBody>
          <a:bodyPr/>
          <a:lstStyle/>
          <a:p>
            <a:r>
              <a:rPr lang="en-US"/>
              <a:t>EIC Detector R&amp;D AC Meeting @ BNL, 1/18/2018</a:t>
            </a:r>
            <a:endParaRPr lang="en-US" dirty="0"/>
          </a:p>
        </p:txBody>
      </p:sp>
      <p:sp>
        <p:nvSpPr>
          <p:cNvPr id="6" name="Slide Number Placeholder 5">
            <a:extLst>
              <a:ext uri="{FF2B5EF4-FFF2-40B4-BE49-F238E27FC236}">
                <a16:creationId xmlns:a16="http://schemas.microsoft.com/office/drawing/2014/main" id="{A8222FA2-1743-49AE-A5B7-083925913742}"/>
              </a:ext>
            </a:extLst>
          </p:cNvPr>
          <p:cNvSpPr>
            <a:spLocks noGrp="1"/>
          </p:cNvSpPr>
          <p:nvPr>
            <p:ph type="sldNum" sz="quarter" idx="12"/>
          </p:nvPr>
        </p:nvSpPr>
        <p:spPr/>
        <p:txBody>
          <a:bodyPr/>
          <a:lstStyle/>
          <a:p>
            <a:fld id="{DB0E36C9-3AF3-4F25-819E-BE7B4BF519E9}" type="slidenum">
              <a:rPr lang="en-US" smtClean="0"/>
              <a:t>9</a:t>
            </a:fld>
            <a:endParaRPr lang="en-US"/>
          </a:p>
        </p:txBody>
      </p:sp>
      <p:sp>
        <p:nvSpPr>
          <p:cNvPr id="12" name="Title 1">
            <a:extLst>
              <a:ext uri="{FF2B5EF4-FFF2-40B4-BE49-F238E27FC236}">
                <a16:creationId xmlns:a16="http://schemas.microsoft.com/office/drawing/2014/main" id="{36DD7BD2-F8E3-4012-AD92-CB1DC92BA3F7}"/>
              </a:ext>
            </a:extLst>
          </p:cNvPr>
          <p:cNvSpPr txBox="1">
            <a:spLocks/>
          </p:cNvSpPr>
          <p:nvPr/>
        </p:nvSpPr>
        <p:spPr>
          <a:xfrm>
            <a:off x="0" y="3162300"/>
            <a:ext cx="12192000" cy="533401"/>
          </a:xfrm>
          <a:prstGeom prst="rect">
            <a:avLst/>
          </a:prstGeom>
        </p:spPr>
        <p:txBody>
          <a:bodyPr vert="horz" lIns="91440" tIns="45721" rIns="91440" bIns="45721"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2400" dirty="0">
                <a:solidFill>
                  <a:srgbClr val="C00000"/>
                </a:solidFill>
                <a:latin typeface="Arial" panose="020B0604020202020204" pitchFamily="34" charset="0"/>
                <a:cs typeface="Arial" panose="020B0604020202020204" pitchFamily="34" charset="0"/>
              </a:rPr>
              <a:t>Progress @ Florida Tech</a:t>
            </a:r>
            <a:endParaRPr lang="en-US" sz="24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35795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14556</TotalTime>
  <Words>5845</Words>
  <Application>Microsoft Office PowerPoint</Application>
  <PresentationFormat>Widescreen</PresentationFormat>
  <Paragraphs>793</Paragraphs>
  <Slides>46</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Arial</vt:lpstr>
      <vt:lpstr>Calibri</vt:lpstr>
      <vt:lpstr>Cambria Math</vt:lpstr>
      <vt:lpstr>Helvetica</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EIC FT Geometry Option</vt:lpstr>
      <vt:lpstr>Carbon Fiber Frames &amp; Assembly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kgnanvo</dc:creator>
  <cp:lastModifiedBy>Kondo Gnanvo</cp:lastModifiedBy>
  <cp:revision>2145</cp:revision>
  <dcterms:created xsi:type="dcterms:W3CDTF">2013-04-08T15:33:27Z</dcterms:created>
  <dcterms:modified xsi:type="dcterms:W3CDTF">2018-01-17T12:49:24Z</dcterms:modified>
</cp:coreProperties>
</file>